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0"/>
  </p:notesMasterIdLst>
  <p:handoutMasterIdLst>
    <p:handoutMasterId r:id="rId31"/>
  </p:handoutMasterIdLst>
  <p:sldIdLst>
    <p:sldId id="1720" r:id="rId5"/>
    <p:sldId id="1725" r:id="rId6"/>
    <p:sldId id="4774" r:id="rId7"/>
    <p:sldId id="10602" r:id="rId8"/>
    <p:sldId id="4932" r:id="rId9"/>
    <p:sldId id="10617" r:id="rId10"/>
    <p:sldId id="10615" r:id="rId11"/>
    <p:sldId id="10616" r:id="rId12"/>
    <p:sldId id="10621" r:id="rId13"/>
    <p:sldId id="10620" r:id="rId14"/>
    <p:sldId id="10609" r:id="rId15"/>
    <p:sldId id="10619" r:id="rId16"/>
    <p:sldId id="10600" r:id="rId17"/>
    <p:sldId id="10613" r:id="rId18"/>
    <p:sldId id="10604" r:id="rId19"/>
    <p:sldId id="4866" r:id="rId20"/>
    <p:sldId id="264" r:id="rId21"/>
    <p:sldId id="10614" r:id="rId22"/>
    <p:sldId id="10610" r:id="rId23"/>
    <p:sldId id="2349" r:id="rId24"/>
    <p:sldId id="10601" r:id="rId25"/>
    <p:sldId id="10618" r:id="rId26"/>
    <p:sldId id="283" r:id="rId27"/>
    <p:sldId id="10605" r:id="rId28"/>
    <p:sldId id="10606" r:id="rId2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720"/>
            <p14:sldId id="1725"/>
          </p14:sldIdLst>
        </p14:section>
        <p14:section name="AI &amp; Decisions Intro" id="{66C5BC75-5D8B-2A4F-8E63-64980FCC3D9B}">
          <p14:sldIdLst>
            <p14:sldId id="4774"/>
            <p14:sldId id="10602"/>
          </p14:sldIdLst>
        </p14:section>
        <p14:section name="Rule Based to AI Based Decisions" id="{416829E0-3C37-3744-A3B2-FBCA939D9582}">
          <p14:sldIdLst>
            <p14:sldId id="4932"/>
            <p14:sldId id="10617"/>
            <p14:sldId id="10615"/>
            <p14:sldId id="10616"/>
            <p14:sldId id="10621"/>
            <p14:sldId id="10620"/>
            <p14:sldId id="10609"/>
            <p14:sldId id="10619"/>
          </p14:sldIdLst>
        </p14:section>
        <p14:section name="Business Decision Validation" id="{062C1BF4-4576-1349-9F31-ED961AF69D7E}">
          <p14:sldIdLst>
            <p14:sldId id="10600"/>
            <p14:sldId id="10613"/>
            <p14:sldId id="10604"/>
            <p14:sldId id="4866"/>
            <p14:sldId id="264"/>
          </p14:sldIdLst>
        </p14:section>
        <p14:section name="Decision Support Systems" id="{34D471AF-2E1E-1042-968A-B7134ED8F853}">
          <p14:sldIdLst>
            <p14:sldId id="10614"/>
            <p14:sldId id="10610"/>
          </p14:sldIdLst>
        </p14:section>
        <p14:section name="Decision Management Systems" id="{448CC1C8-D7FD-504E-8483-CAD7270C633F}">
          <p14:sldIdLst>
            <p14:sldId id="2349"/>
            <p14:sldId id="10601"/>
          </p14:sldIdLst>
        </p14:section>
        <p14:section name="AI Customer Strategy" id="{5F172C54-7CC1-B84E-AF75-965E852C6623}">
          <p14:sldIdLst>
            <p14:sldId id="10618"/>
            <p14:sldId id="283"/>
          </p14:sldIdLst>
        </p14:section>
        <p14:section name="Resources" id="{92E9945D-3756-0F4D-BB70-49019A9D6FF5}">
          <p14:sldIdLst>
            <p14:sldId id="10605"/>
            <p14:sldId id="106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Yue Huang" initials="YH [4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ABABAB"/>
    <a:srgbClr val="00BCF2"/>
    <a:srgbClr val="0078D4"/>
    <a:srgbClr val="1A1A1A"/>
    <a:srgbClr val="FFFFFF"/>
    <a:srgbClr val="107C10"/>
    <a:srgbClr val="EAEAEA"/>
    <a:srgbClr val="004B50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5988" autoAdjust="0"/>
  </p:normalViewPr>
  <p:slideViewPr>
    <p:cSldViewPr snapToGrid="0">
      <p:cViewPr varScale="1">
        <p:scale>
          <a:sx n="117" d="100"/>
          <a:sy n="117" d="100"/>
        </p:scale>
        <p:origin x="920" y="16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278"/>
    </p:cViewPr>
  </p:sorterViewPr>
  <p:notesViewPr>
    <p:cSldViewPr snapToGrid="0" showGuides="1"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1/3/20 12:38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70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92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78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77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713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34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18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51932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20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7202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60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9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72861-B30D-45BC-A4B3-ADB3F961DC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37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6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4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7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2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6:07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0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1/5/20 8:47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5:22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4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A303CD23-16E7-44E0-A794-91486584D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5E1607-BE3C-4052-8E46-CE35BE9D248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50AB7-AFDE-44A4-85A8-72D38758805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1A82A-FF80-45D1-858D-0DC825DD0149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F97909-9DD9-4B9F-B907-86F62759D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5D0CB1-3456-4C28-A683-967656043004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699D4-A40C-4BA8-812E-C1BD90197BB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F1FBAB-3AED-4E83-AF16-D43AACA239EE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7FE5A6-5CCC-42B9-9B18-266578A54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EC5CA5B5-EE3E-4D72-B276-5A549F02D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A12C4F9-FBFC-4CD2-AA7C-A9BACC86D5E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BD90B-6263-489B-A61A-EFDB0CFDEDC1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4CCE2-9A4B-4EE4-9335-6550D6C8FCC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4848E-D256-4A55-99BC-835B5F4A3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340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70A2E2-1933-4B65-8E75-D954D0C250DA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6A775-421A-4EC5-90A8-D27268DB2243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9F6F9F-68E8-47A1-B797-3D2974FCA96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34E1F-1C2C-4F23-97DB-E3A6AFA4E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6034314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034314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873A-B34D-4A79-94BF-BC06E8365161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AC132-0FE1-446D-BC7A-E5C021590DEC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CCDFCF-AB44-49C0-ADA7-DD41A6136433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6B5EA8-A61E-4F66-8C60-F5E66C7D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64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baseball-reference.com/about/leader_glossary.s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tiff"/><Relationship Id="rId4" Type="http://schemas.openxmlformats.org/officeDocument/2006/relationships/hyperlink" Target="https://www.youtube.com/watch?v=CZSqjfYaX4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ustomers.microsoft.com/en-us/story/731196-uber" TargetMode="Externa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086637"/>
            <a:ext cx="6034314" cy="1107996"/>
          </a:xfrm>
        </p:spPr>
        <p:txBody>
          <a:bodyPr/>
          <a:lstStyle/>
          <a:p>
            <a:r>
              <a:rPr lang="en-US" dirty="0"/>
              <a:t>Machine Intelligence</a:t>
            </a:r>
            <a:br>
              <a:rPr lang="en-US" dirty="0"/>
            </a:br>
            <a:r>
              <a:rPr lang="en-US" dirty="0"/>
              <a:t>Decision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33A274-A129-4695-AFCE-C560B96C6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865771"/>
            <a:ext cx="6034314" cy="830997"/>
          </a:xfrm>
        </p:spPr>
        <p:txBody>
          <a:bodyPr/>
          <a:lstStyle/>
          <a:p>
            <a:r>
              <a:rPr lang="en-US" sz="1800" dirty="0"/>
              <a:t>Bart Czernicki</a:t>
            </a:r>
          </a:p>
          <a:p>
            <a:r>
              <a:rPr lang="en-US" sz="1800" dirty="0"/>
              <a:t>Principal Technical Architect – Machine Intelligence &amp; Analytics</a:t>
            </a:r>
          </a:p>
          <a:p>
            <a:r>
              <a:rPr lang="en-US" sz="1800" dirty="0"/>
              <a:t>@bartczernicki</a:t>
            </a:r>
          </a:p>
        </p:txBody>
      </p:sp>
      <p:pic>
        <p:nvPicPr>
          <p:cNvPr id="15" name="Picture 14" descr="A group of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8A033278-0B65-411E-B230-14DCE280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9952" y="0"/>
            <a:ext cx="5692047" cy="685800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97530A6-E615-E245-84AE-59FC097C57BB}"/>
              </a:ext>
            </a:extLst>
          </p:cNvPr>
          <p:cNvSpPr txBox="1">
            <a:spLocks/>
          </p:cNvSpPr>
          <p:nvPr/>
        </p:nvSpPr>
        <p:spPr>
          <a:xfrm>
            <a:off x="584200" y="3194633"/>
            <a:ext cx="6034314" cy="6463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How to apply Machine Intelligence (AI, ML, Statistics)</a:t>
            </a:r>
          </a:p>
          <a:p>
            <a:r>
              <a:rPr lang="en-US" sz="2100" dirty="0"/>
              <a:t>with Decision Theory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A6C33C-A214-3F4D-A4DF-F0A30354BD45}"/>
              </a:ext>
            </a:extLst>
          </p:cNvPr>
          <p:cNvSpPr/>
          <p:nvPr/>
        </p:nvSpPr>
        <p:spPr>
          <a:xfrm>
            <a:off x="4442145" y="6567686"/>
            <a:ext cx="2057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Last Updated: 01.04.2020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Scenario: Assign (decide) a baseball player to Hall of Fame based on career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Baseball Hall Of Fame Prediction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148483" y="1314457"/>
            <a:ext cx="568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Rule-based using the 500 HR batter Criteria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E8114-F2F3-104E-AD8B-A27F7A0C884C}"/>
              </a:ext>
            </a:extLst>
          </p:cNvPr>
          <p:cNvSpPr/>
          <p:nvPr/>
        </p:nvSpPr>
        <p:spPr>
          <a:xfrm>
            <a:off x="148483" y="3230191"/>
            <a:ext cx="6096000" cy="17220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manual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Summarize the entire career for the batter (add up all the batting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Extract the summarized values for Home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Evaluate Statement: If (Home Runs &gt;= 500) then assign to Hall of Fame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0D70B-79A5-6048-BC47-D13D71C6B2A6}"/>
              </a:ext>
            </a:extLst>
          </p:cNvPr>
          <p:cNvSpPr/>
          <p:nvPr/>
        </p:nvSpPr>
        <p:spPr>
          <a:xfrm>
            <a:off x="148483" y="6284558"/>
            <a:ext cx="45432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More advanced rule-based tests for Hall Of Fame:</a:t>
            </a:r>
          </a:p>
          <a:p>
            <a:r>
              <a:rPr lang="en-US" sz="1000" dirty="0"/>
              <a:t>Black-Ink Test, Gray-Ink Test, Career Standards Test</a:t>
            </a:r>
          </a:p>
          <a:p>
            <a:r>
              <a:rPr lang="en-US" sz="1000" dirty="0">
                <a:hlinkClick r:id="rId4"/>
              </a:rPr>
              <a:t>https://www.baseball-reference.com/about/leader_glossary.shtml</a:t>
            </a:r>
            <a:endParaRPr lang="en-US" sz="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D41C7-0B8E-CF49-ACFA-FD4EA3DCD2D6}"/>
              </a:ext>
            </a:extLst>
          </p:cNvPr>
          <p:cNvSpPr/>
          <p:nvPr/>
        </p:nvSpPr>
        <p:spPr>
          <a:xfrm>
            <a:off x="6430820" y="1314457"/>
            <a:ext cx="5079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Machine Intelligence (AI or ML)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FBF2C-211F-A94E-ABCE-F5C3D50E7E98}"/>
              </a:ext>
            </a:extLst>
          </p:cNvPr>
          <p:cNvSpPr/>
          <p:nvPr/>
        </p:nvSpPr>
        <p:spPr>
          <a:xfrm>
            <a:off x="6430820" y="3225237"/>
            <a:ext cx="5606816" cy="14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generated rule via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explicit rules are programmed!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“rules” are learned via ML, statistics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Algorithm selection + data sampling + feature engineering + expert domain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F1E148-F01E-9440-A248-D46CF4606351}"/>
              </a:ext>
            </a:extLst>
          </p:cNvPr>
          <p:cNvSpPr/>
          <p:nvPr/>
        </p:nvSpPr>
        <p:spPr>
          <a:xfrm>
            <a:off x="6430820" y="4952201"/>
            <a:ext cx="5894562" cy="1450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ML Model(s) HOF (Decision)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Calibrated Probability Threshold &gt;= Player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Probability is a value from 0.0 –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a threshold decide where to assign the prediction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45823-1181-4E4F-B0E0-5E20E22EB30F}"/>
              </a:ext>
            </a:extLst>
          </p:cNvPr>
          <p:cNvSpPr/>
          <p:nvPr/>
        </p:nvSpPr>
        <p:spPr>
          <a:xfrm>
            <a:off x="148483" y="4952201"/>
            <a:ext cx="5612698" cy="117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Rule-based HOF (Decision) Assignment: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rule(s), retrieve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other information provided OOTB(*), needs to be manually calculated via statistics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C4684-1685-9F43-A560-F0F7B33064E5}"/>
              </a:ext>
            </a:extLst>
          </p:cNvPr>
          <p:cNvSpPr/>
          <p:nvPr/>
        </p:nvSpPr>
        <p:spPr>
          <a:xfrm>
            <a:off x="148483" y="2007772"/>
            <a:ext cx="6096000" cy="11787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Collective Intelligence of human domain experts (baseball pundits, sports journalist) that come to common understanding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4CB32-C38B-7243-A4E4-8F2DCCE82392}"/>
              </a:ext>
            </a:extLst>
          </p:cNvPr>
          <p:cNvSpPr/>
          <p:nvPr/>
        </p:nvSpPr>
        <p:spPr>
          <a:xfrm>
            <a:off x="6430820" y="2067236"/>
            <a:ext cx="6096000" cy="9071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Machine Intelligence process (statistics, ML or AI) with domain expertise (baseball sports knowledge)</a:t>
            </a:r>
          </a:p>
        </p:txBody>
      </p:sp>
    </p:spTree>
    <p:extLst>
      <p:ext uri="{BB962C8B-B14F-4D97-AF65-F5344CB8AC3E}">
        <p14:creationId xmlns:p14="http://schemas.microsoft.com/office/powerpoint/2010/main" val="17406640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0" y="1558435"/>
            <a:ext cx="10795208" cy="2659190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Rule-based Analysis vs Machine Intelligence</a:t>
            </a:r>
            <a:br>
              <a:rPr lang="en-US" dirty="0"/>
            </a:br>
            <a:r>
              <a:rPr lang="en-US" dirty="0"/>
              <a:t>- Baseball Predictive What-If Decision Modeling</a:t>
            </a:r>
            <a:br>
              <a:rPr lang="en-US" dirty="0"/>
            </a:br>
            <a:r>
              <a:rPr lang="en-US" dirty="0"/>
              <a:t>- Decision Thresholding with Probabilities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Code: </a:t>
            </a:r>
            <a:r>
              <a:rPr lang="en-US" sz="2400" dirty="0"/>
              <a:t>https://github.com/bartczernicki/MachineLearning-BaseballPrediction-BlazorApp</a:t>
            </a:r>
            <a:br>
              <a:rPr lang="en-US" sz="2400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>
                <a:solidFill>
                  <a:schemeClr val="tx1"/>
                </a:solidFill>
              </a:rPr>
              <a:t>https://baseballmlworkbench-v1.azurewebsites.net/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8543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Machine Intelligence Models incorporate stochastic methods (statistical estimation)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Advantages of Machine Intelligence Models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Variable Response">
            <a:extLst>
              <a:ext uri="{FF2B5EF4-FFF2-40B4-BE49-F238E27FC236}">
                <a16:creationId xmlns:a16="http://schemas.microsoft.com/office/drawing/2014/main" id="{0F26CA10-4C87-AF4E-AB90-422D0551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1163675"/>
            <a:ext cx="3728468" cy="26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dictin Breakdown">
            <a:extLst>
              <a:ext uri="{FF2B5EF4-FFF2-40B4-BE49-F238E27FC236}">
                <a16:creationId xmlns:a16="http://schemas.microsoft.com/office/drawing/2014/main" id="{605C4F9D-DFB4-6443-A6B4-8585053E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4041172"/>
            <a:ext cx="3728468" cy="26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6">
            <a:extLst>
              <a:ext uri="{FF2B5EF4-FFF2-40B4-BE49-F238E27FC236}">
                <a16:creationId xmlns:a16="http://schemas.microsoft.com/office/drawing/2014/main" id="{A4177A3A-EE51-F141-B65F-FC4A790DC614}"/>
              </a:ext>
            </a:extLst>
          </p:cNvPr>
          <p:cNvSpPr txBox="1">
            <a:spLocks/>
          </p:cNvSpPr>
          <p:nvPr/>
        </p:nvSpPr>
        <p:spPr>
          <a:xfrm>
            <a:off x="583956" y="1374893"/>
            <a:ext cx="6728460" cy="27699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Scores &amp; Thresholds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Performance Metrics (i.e. Accuracy, Precision, Recall, F1)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Confidence, Tolerance &amp; Prediction Intervals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Feature Interactions (i.e. Covariance, 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Sampling &amp; Model Error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Explainability (Models &amp; Predictions)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Governance (Ops, Feature Drift, Model Drift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Breakdown(s)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...(and many more)...</a:t>
            </a:r>
          </a:p>
        </p:txBody>
      </p:sp>
      <p:sp>
        <p:nvSpPr>
          <p:cNvPr id="20" name="Title 16">
            <a:extLst>
              <a:ext uri="{FF2B5EF4-FFF2-40B4-BE49-F238E27FC236}">
                <a16:creationId xmlns:a16="http://schemas.microsoft.com/office/drawing/2014/main" id="{FF61E7FC-A469-5F41-8C15-BBE48E5434B6}"/>
              </a:ext>
            </a:extLst>
          </p:cNvPr>
          <p:cNvSpPr txBox="1">
            <a:spLocks/>
          </p:cNvSpPr>
          <p:nvPr/>
        </p:nvSpPr>
        <p:spPr>
          <a:xfrm>
            <a:off x="583956" y="5635251"/>
            <a:ext cx="672846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b="0" dirty="0">
                <a:solidFill>
                  <a:schemeClr val="bg2">
                    <a:lumMod val="50000"/>
                  </a:schemeClr>
                </a:solidFill>
              </a:rPr>
              <a:t>This means that models based on Machine Intelligence (AI, ML, Statistics) can </a:t>
            </a:r>
            <a:r>
              <a:rPr lang="en-US" sz="2000" dirty="0"/>
              <a:t>constantly adapt to the changing environment of the domain 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</a:rPr>
              <a:t>with new data!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4F390BDC-5BA1-8540-AC86-13F2B0A25EB1}"/>
              </a:ext>
            </a:extLst>
          </p:cNvPr>
          <p:cNvSpPr/>
          <p:nvPr/>
        </p:nvSpPr>
        <p:spPr bwMode="auto">
          <a:xfrm>
            <a:off x="3211033" y="4278085"/>
            <a:ext cx="882502" cy="122592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821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39840" y="1590488"/>
            <a:ext cx="5692874" cy="3877985"/>
          </a:xfrm>
        </p:spPr>
        <p:txBody>
          <a:bodyPr/>
          <a:lstStyle/>
          <a:p>
            <a:r>
              <a:rPr lang="en-US" dirty="0"/>
              <a:t>Machine Intelligence &amp;</a:t>
            </a:r>
            <a:br>
              <a:rPr lang="en-US" dirty="0"/>
            </a:br>
            <a:r>
              <a:rPr lang="en-US" dirty="0"/>
              <a:t>Decision Analysis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Business Decision Validation</a:t>
            </a:r>
          </a:p>
        </p:txBody>
      </p:sp>
    </p:spTree>
    <p:extLst>
      <p:ext uri="{BB962C8B-B14F-4D97-AF65-F5344CB8AC3E}">
        <p14:creationId xmlns:p14="http://schemas.microsoft.com/office/powerpoint/2010/main" val="15512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Making AI “real” for customers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Success with Artificial Intelligence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2909753" y="1185485"/>
            <a:ext cx="838300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Forrester Research – Business Value of Artificial Intelligence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01950-A8E8-5547-9EFB-EC9AAE679E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751" y="1542332"/>
            <a:ext cx="6394392" cy="5293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680BF5-BD26-BE4A-9D3A-B1596341DBBE}"/>
              </a:ext>
            </a:extLst>
          </p:cNvPr>
          <p:cNvSpPr/>
          <p:nvPr/>
        </p:nvSpPr>
        <p:spPr bwMode="auto">
          <a:xfrm>
            <a:off x="7108775" y="2459340"/>
            <a:ext cx="1904593" cy="528504"/>
          </a:xfrm>
          <a:prstGeom prst="rect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53644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B78F359-B150-41E5-B383-16FB315F4379}"/>
              </a:ext>
            </a:extLst>
          </p:cNvPr>
          <p:cNvSpPr/>
          <p:nvPr/>
        </p:nvSpPr>
        <p:spPr>
          <a:xfrm>
            <a:off x="3549900" y="1475908"/>
            <a:ext cx="2743116" cy="792736"/>
          </a:xfrm>
          <a:custGeom>
            <a:avLst/>
            <a:gdLst>
              <a:gd name="connsiteX0" fmla="*/ 1143476 w 2076450"/>
              <a:gd name="connsiteY0" fmla="*/ 7144 h 600075"/>
              <a:gd name="connsiteX1" fmla="*/ 7144 w 2076450"/>
              <a:gd name="connsiteY1" fmla="*/ 7144 h 600075"/>
              <a:gd name="connsiteX2" fmla="*/ 7144 w 2076450"/>
              <a:gd name="connsiteY2" fmla="*/ 597694 h 600075"/>
              <a:gd name="connsiteX3" fmla="*/ 2072164 w 2076450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6450" h="600075">
                <a:moveTo>
                  <a:pt x="1143476" y="7144"/>
                </a:moveTo>
                <a:lnTo>
                  <a:pt x="7144" y="7144"/>
                </a:lnTo>
                <a:lnTo>
                  <a:pt x="7144" y="597694"/>
                </a:lnTo>
                <a:lnTo>
                  <a:pt x="207216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489790E-0B50-47DC-B207-EA6E908DEA17}"/>
              </a:ext>
            </a:extLst>
          </p:cNvPr>
          <p:cNvSpPr/>
          <p:nvPr/>
        </p:nvSpPr>
        <p:spPr>
          <a:xfrm>
            <a:off x="3549901" y="2293812"/>
            <a:ext cx="4001426" cy="780152"/>
          </a:xfrm>
          <a:custGeom>
            <a:avLst/>
            <a:gdLst>
              <a:gd name="connsiteX0" fmla="*/ 3023711 w 3028950"/>
              <a:gd name="connsiteY0" fmla="*/ 583406 h 590550"/>
              <a:gd name="connsiteX1" fmla="*/ 2117884 w 3028950"/>
              <a:gd name="connsiteY1" fmla="*/ 7144 h 590550"/>
              <a:gd name="connsiteX2" fmla="*/ 7144 w 3028950"/>
              <a:gd name="connsiteY2" fmla="*/ 7144 h 590550"/>
              <a:gd name="connsiteX3" fmla="*/ 7144 w 3028950"/>
              <a:gd name="connsiteY3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590550">
                <a:moveTo>
                  <a:pt x="3023711" y="583406"/>
                </a:moveTo>
                <a:lnTo>
                  <a:pt x="2117884" y="7144"/>
                </a:lnTo>
                <a:lnTo>
                  <a:pt x="7144" y="7144"/>
                </a:lnTo>
                <a:lnTo>
                  <a:pt x="7144" y="583406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9BA55CE-CA32-4B12-9A19-419B295750C5}"/>
              </a:ext>
            </a:extLst>
          </p:cNvPr>
          <p:cNvSpPr/>
          <p:nvPr/>
        </p:nvSpPr>
        <p:spPr>
          <a:xfrm>
            <a:off x="3549902" y="3092838"/>
            <a:ext cx="5259735" cy="780152"/>
          </a:xfrm>
          <a:custGeom>
            <a:avLst/>
            <a:gdLst>
              <a:gd name="connsiteX0" fmla="*/ 7144 w 3981450"/>
              <a:gd name="connsiteY0" fmla="*/ 583406 h 590550"/>
              <a:gd name="connsiteX1" fmla="*/ 3975259 w 3981450"/>
              <a:gd name="connsiteY1" fmla="*/ 583406 h 590550"/>
              <a:gd name="connsiteX2" fmla="*/ 3068479 w 3981450"/>
              <a:gd name="connsiteY2" fmla="*/ 7144 h 590550"/>
              <a:gd name="connsiteX3" fmla="*/ 7144 w 39814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1450" h="590550">
                <a:moveTo>
                  <a:pt x="7144" y="583406"/>
                </a:moveTo>
                <a:lnTo>
                  <a:pt x="3975259" y="583406"/>
                </a:lnTo>
                <a:lnTo>
                  <a:pt x="3068479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28C6B727-179C-40E7-9B57-046DDA83CDCA}"/>
              </a:ext>
            </a:extLst>
          </p:cNvPr>
          <p:cNvSpPr/>
          <p:nvPr/>
        </p:nvSpPr>
        <p:spPr>
          <a:xfrm>
            <a:off x="3549899" y="3891865"/>
            <a:ext cx="6518046" cy="780152"/>
          </a:xfrm>
          <a:custGeom>
            <a:avLst/>
            <a:gdLst>
              <a:gd name="connsiteX0" fmla="*/ 7144 w 4933950"/>
              <a:gd name="connsiteY0" fmla="*/ 583406 h 590550"/>
              <a:gd name="connsiteX1" fmla="*/ 4926806 w 4933950"/>
              <a:gd name="connsiteY1" fmla="*/ 583406 h 590550"/>
              <a:gd name="connsiteX2" fmla="*/ 4020026 w 4933950"/>
              <a:gd name="connsiteY2" fmla="*/ 7144 h 590550"/>
              <a:gd name="connsiteX3" fmla="*/ 7144 w 49339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590550">
                <a:moveTo>
                  <a:pt x="7144" y="583406"/>
                </a:moveTo>
                <a:lnTo>
                  <a:pt x="4926806" y="583406"/>
                </a:lnTo>
                <a:lnTo>
                  <a:pt x="4020026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BD2B3AF3-A946-488A-99C2-A4E67451A122}"/>
              </a:ext>
            </a:extLst>
          </p:cNvPr>
          <p:cNvSpPr/>
          <p:nvPr/>
        </p:nvSpPr>
        <p:spPr>
          <a:xfrm>
            <a:off x="3549899" y="4690890"/>
            <a:ext cx="6590221" cy="792736"/>
          </a:xfrm>
          <a:custGeom>
            <a:avLst/>
            <a:gdLst>
              <a:gd name="connsiteX0" fmla="*/ 7144 w 4981575"/>
              <a:gd name="connsiteY0" fmla="*/ 7144 h 600075"/>
              <a:gd name="connsiteX1" fmla="*/ 4975384 w 4981575"/>
              <a:gd name="connsiteY1" fmla="*/ 7144 h 600075"/>
              <a:gd name="connsiteX2" fmla="*/ 4975384 w 4981575"/>
              <a:gd name="connsiteY2" fmla="*/ 597694 h 600075"/>
              <a:gd name="connsiteX3" fmla="*/ 7144 w 4981575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1575" h="600075">
                <a:moveTo>
                  <a:pt x="7144" y="7144"/>
                </a:moveTo>
                <a:lnTo>
                  <a:pt x="4975384" y="7144"/>
                </a:lnTo>
                <a:lnTo>
                  <a:pt x="4975384" y="597694"/>
                </a:lnTo>
                <a:lnTo>
                  <a:pt x="714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55DF80C0-B3A0-41A6-8AF5-EA0BE6741234}"/>
              </a:ext>
            </a:extLst>
          </p:cNvPr>
          <p:cNvSpPr/>
          <p:nvPr/>
        </p:nvSpPr>
        <p:spPr>
          <a:xfrm>
            <a:off x="8921628" y="3891865"/>
            <a:ext cx="1145062" cy="729821"/>
          </a:xfrm>
          <a:custGeom>
            <a:avLst/>
            <a:gdLst>
              <a:gd name="connsiteX0" fmla="*/ 860584 w 866775"/>
              <a:gd name="connsiteY0" fmla="*/ 549116 h 552450"/>
              <a:gd name="connsiteX1" fmla="*/ 498634 w 866775"/>
              <a:gd name="connsiteY1" fmla="*/ 7144 h 552450"/>
              <a:gd name="connsiteX2" fmla="*/ 7144 w 866775"/>
              <a:gd name="connsiteY2" fmla="*/ 7144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775" h="552450">
                <a:moveTo>
                  <a:pt x="860584" y="549116"/>
                </a:moveTo>
                <a:lnTo>
                  <a:pt x="49863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0003AFB-6319-4FDE-B415-2F92979E3300}"/>
              </a:ext>
            </a:extLst>
          </p:cNvPr>
          <p:cNvSpPr/>
          <p:nvPr/>
        </p:nvSpPr>
        <p:spPr>
          <a:xfrm>
            <a:off x="6407523" y="2293812"/>
            <a:ext cx="2617285" cy="780152"/>
          </a:xfrm>
          <a:custGeom>
            <a:avLst/>
            <a:gdLst>
              <a:gd name="connsiteX0" fmla="*/ 7144 w 1981200"/>
              <a:gd name="connsiteY0" fmla="*/ 7144 h 590550"/>
              <a:gd name="connsiteX1" fmla="*/ 913924 w 1981200"/>
              <a:gd name="connsiteY1" fmla="*/ 583406 h 590550"/>
              <a:gd name="connsiteX2" fmla="*/ 1979771 w 1981200"/>
              <a:gd name="connsiteY2" fmla="*/ 583406 h 590550"/>
              <a:gd name="connsiteX3" fmla="*/ 1594961 w 198120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590550">
                <a:moveTo>
                  <a:pt x="7144" y="7144"/>
                </a:moveTo>
                <a:lnTo>
                  <a:pt x="913924" y="583406"/>
                </a:lnTo>
                <a:lnTo>
                  <a:pt x="1979771" y="583406"/>
                </a:lnTo>
                <a:lnTo>
                  <a:pt x="1594961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AF7594F9-33CD-41A9-AF86-53EF791CF5B9}"/>
              </a:ext>
            </a:extLst>
          </p:cNvPr>
          <p:cNvSpPr/>
          <p:nvPr/>
        </p:nvSpPr>
        <p:spPr>
          <a:xfrm>
            <a:off x="7664574" y="3092838"/>
            <a:ext cx="1900048" cy="780152"/>
          </a:xfrm>
          <a:custGeom>
            <a:avLst/>
            <a:gdLst>
              <a:gd name="connsiteX0" fmla="*/ 7144 w 1438275"/>
              <a:gd name="connsiteY0" fmla="*/ 7144 h 590550"/>
              <a:gd name="connsiteX1" fmla="*/ 913924 w 1438275"/>
              <a:gd name="connsiteY1" fmla="*/ 583406 h 590550"/>
              <a:gd name="connsiteX2" fmla="*/ 1431131 w 1438275"/>
              <a:gd name="connsiteY2" fmla="*/ 583406 h 590550"/>
              <a:gd name="connsiteX3" fmla="*/ 1047274 w 1438275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8275" h="590550">
                <a:moveTo>
                  <a:pt x="7144" y="7144"/>
                </a:moveTo>
                <a:lnTo>
                  <a:pt x="913924" y="583406"/>
                </a:lnTo>
                <a:lnTo>
                  <a:pt x="1431131" y="583406"/>
                </a:lnTo>
                <a:lnTo>
                  <a:pt x="104727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E8BB5F5B-9552-4901-9A71-1B83AD735C0E}"/>
              </a:ext>
            </a:extLst>
          </p:cNvPr>
          <p:cNvSpPr/>
          <p:nvPr/>
        </p:nvSpPr>
        <p:spPr>
          <a:xfrm>
            <a:off x="8560362" y="2293812"/>
            <a:ext cx="1570500" cy="780152"/>
          </a:xfrm>
          <a:custGeom>
            <a:avLst/>
            <a:gdLst>
              <a:gd name="connsiteX0" fmla="*/ 1190149 w 1190625"/>
              <a:gd name="connsiteY0" fmla="*/ 583406 h 590550"/>
              <a:gd name="connsiteX1" fmla="*/ 1190149 w 1190625"/>
              <a:gd name="connsiteY1" fmla="*/ 583406 h 590550"/>
              <a:gd name="connsiteX2" fmla="*/ 1190149 w 1190625"/>
              <a:gd name="connsiteY2" fmla="*/ 7144 h 590550"/>
              <a:gd name="connsiteX3" fmla="*/ 7144 w 1190625"/>
              <a:gd name="connsiteY3" fmla="*/ 7144 h 590550"/>
              <a:gd name="connsiteX4" fmla="*/ 391954 w 1190625"/>
              <a:gd name="connsiteY4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25" h="590550">
                <a:moveTo>
                  <a:pt x="1190149" y="583406"/>
                </a:moveTo>
                <a:lnTo>
                  <a:pt x="1190149" y="583406"/>
                </a:lnTo>
                <a:lnTo>
                  <a:pt x="1190149" y="7144"/>
                </a:lnTo>
                <a:lnTo>
                  <a:pt x="7144" y="7144"/>
                </a:lnTo>
                <a:lnTo>
                  <a:pt x="391954" y="583406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6140BB49-F528-46A5-9ACC-7525D8A07FD7}"/>
              </a:ext>
            </a:extLst>
          </p:cNvPr>
          <p:cNvSpPr/>
          <p:nvPr/>
        </p:nvSpPr>
        <p:spPr>
          <a:xfrm>
            <a:off x="9619532" y="3891864"/>
            <a:ext cx="502561" cy="754986"/>
          </a:xfrm>
          <a:custGeom>
            <a:avLst/>
            <a:gdLst>
              <a:gd name="connsiteX0" fmla="*/ 383381 w 381000"/>
              <a:gd name="connsiteY0" fmla="*/ 7144 h 571500"/>
              <a:gd name="connsiteX1" fmla="*/ 7144 w 381000"/>
              <a:gd name="connsiteY1" fmla="*/ 7144 h 571500"/>
              <a:gd name="connsiteX2" fmla="*/ 383381 w 381000"/>
              <a:gd name="connsiteY2" fmla="*/ 571976 h 571500"/>
              <a:gd name="connsiteX3" fmla="*/ 383381 w 381000"/>
              <a:gd name="connsiteY3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571500">
                <a:moveTo>
                  <a:pt x="383381" y="7144"/>
                </a:moveTo>
                <a:lnTo>
                  <a:pt x="7144" y="7144"/>
                </a:lnTo>
                <a:lnTo>
                  <a:pt x="383381" y="571976"/>
                </a:lnTo>
                <a:lnTo>
                  <a:pt x="383381" y="7144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99DE648-493A-49B3-B2D1-A7AC19D8F770}"/>
              </a:ext>
            </a:extLst>
          </p:cNvPr>
          <p:cNvGrpSpPr/>
          <p:nvPr/>
        </p:nvGrpSpPr>
        <p:grpSpPr>
          <a:xfrm>
            <a:off x="5121529" y="1475908"/>
            <a:ext cx="3372271" cy="792736"/>
            <a:chOff x="5115466" y="1475354"/>
            <a:chExt cx="3373228" cy="792960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1F0212F-FC00-468A-8B61-536DB9A66C3A}"/>
                </a:ext>
              </a:extLst>
            </p:cNvPr>
            <p:cNvSpPr/>
            <p:nvPr/>
          </p:nvSpPr>
          <p:spPr>
            <a:xfrm>
              <a:off x="5115466" y="1475354"/>
              <a:ext cx="3373228" cy="792960"/>
            </a:xfrm>
            <a:custGeom>
              <a:avLst/>
              <a:gdLst>
                <a:gd name="connsiteX0" fmla="*/ 2549366 w 2552700"/>
                <a:gd name="connsiteY0" fmla="*/ 597694 h 600075"/>
                <a:gd name="connsiteX1" fmla="*/ 2155984 w 2552700"/>
                <a:gd name="connsiteY1" fmla="*/ 7144 h 600075"/>
                <a:gd name="connsiteX2" fmla="*/ 7144 w 2552700"/>
                <a:gd name="connsiteY2" fmla="*/ 7144 h 600075"/>
                <a:gd name="connsiteX3" fmla="*/ 935831 w 25527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700" h="600075">
                  <a:moveTo>
                    <a:pt x="2549366" y="597694"/>
                  </a:moveTo>
                  <a:lnTo>
                    <a:pt x="2155984" y="7144"/>
                  </a:lnTo>
                  <a:lnTo>
                    <a:pt x="7144" y="7144"/>
                  </a:lnTo>
                  <a:lnTo>
                    <a:pt x="935831" y="597694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ECBCC9A-2E80-43E9-B620-851723D34B64}"/>
                </a:ext>
              </a:extLst>
            </p:cNvPr>
            <p:cNvSpPr txBox="1"/>
            <p:nvPr/>
          </p:nvSpPr>
          <p:spPr>
            <a:xfrm>
              <a:off x="5743536" y="1624623"/>
              <a:ext cx="256686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Manual processes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F948834-9960-443E-9CBE-510D3DDA659A}"/>
              </a:ext>
            </a:extLst>
          </p:cNvPr>
          <p:cNvGrpSpPr/>
          <p:nvPr/>
        </p:nvGrpSpPr>
        <p:grpSpPr>
          <a:xfrm>
            <a:off x="8020109" y="1475908"/>
            <a:ext cx="2110753" cy="792736"/>
            <a:chOff x="8000330" y="1475354"/>
            <a:chExt cx="2114561" cy="792960"/>
          </a:xfrm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85D5829-4124-43AB-A5F5-2851C8242AB8}"/>
                </a:ext>
              </a:extLst>
            </p:cNvPr>
            <p:cNvSpPr/>
            <p:nvPr/>
          </p:nvSpPr>
          <p:spPr>
            <a:xfrm>
              <a:off x="8000330" y="1475354"/>
              <a:ext cx="2114561" cy="792960"/>
            </a:xfrm>
            <a:custGeom>
              <a:avLst/>
              <a:gdLst>
                <a:gd name="connsiteX0" fmla="*/ 1602581 w 1600200"/>
                <a:gd name="connsiteY0" fmla="*/ 597694 h 600075"/>
                <a:gd name="connsiteX1" fmla="*/ 1602581 w 1600200"/>
                <a:gd name="connsiteY1" fmla="*/ 7144 h 600075"/>
                <a:gd name="connsiteX2" fmla="*/ 7144 w 1600200"/>
                <a:gd name="connsiteY2" fmla="*/ 7144 h 600075"/>
                <a:gd name="connsiteX3" fmla="*/ 400526 w 16002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600075">
                  <a:moveTo>
                    <a:pt x="1602581" y="597694"/>
                  </a:moveTo>
                  <a:lnTo>
                    <a:pt x="1602581" y="7144"/>
                  </a:lnTo>
                  <a:lnTo>
                    <a:pt x="7144" y="7144"/>
                  </a:lnTo>
                  <a:lnTo>
                    <a:pt x="400526" y="59769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CD2739A-08AC-4EFE-B06F-CA3084C8501F}"/>
                </a:ext>
              </a:extLst>
            </p:cNvPr>
            <p:cNvSpPr txBox="1"/>
            <p:nvPr/>
          </p:nvSpPr>
          <p:spPr>
            <a:xfrm>
              <a:off x="8520018" y="1624623"/>
              <a:ext cx="1457517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Decisions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91878-07FB-4F6F-B41F-F2AE21DE3320}"/>
              </a:ext>
            </a:extLst>
          </p:cNvPr>
          <p:cNvGrpSpPr/>
          <p:nvPr/>
        </p:nvGrpSpPr>
        <p:grpSpPr>
          <a:xfrm>
            <a:off x="10171516" y="1471305"/>
            <a:ext cx="1448754" cy="4018721"/>
            <a:chOff x="10172672" y="1470748"/>
            <a:chExt cx="1449166" cy="401986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BF6497-BCB4-4D3F-9E54-B27D01C7045A}"/>
                </a:ext>
              </a:extLst>
            </p:cNvPr>
            <p:cNvSpPr/>
            <p:nvPr/>
          </p:nvSpPr>
          <p:spPr>
            <a:xfrm>
              <a:off x="10172672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505050">
                <a:alpha val="75000"/>
              </a:srgbClr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4A773D-37C5-4A15-84B5-E4DB7C5C0186}"/>
                </a:ext>
              </a:extLst>
            </p:cNvPr>
            <p:cNvSpPr txBox="1"/>
            <p:nvPr/>
          </p:nvSpPr>
          <p:spPr>
            <a:xfrm>
              <a:off x="10216287" y="3197371"/>
              <a:ext cx="1366113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Action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EA0BE1-6A25-4ABD-AC77-236A68A36A2A}"/>
              </a:ext>
            </a:extLst>
          </p:cNvPr>
          <p:cNvGrpSpPr/>
          <p:nvPr/>
        </p:nvGrpSpPr>
        <p:grpSpPr>
          <a:xfrm>
            <a:off x="10089838" y="4646175"/>
            <a:ext cx="1549539" cy="843849"/>
            <a:chOff x="10090971" y="4646521"/>
            <a:chExt cx="1549978" cy="8440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340F47-3C8A-45ED-99F6-A076C7B250B8}"/>
                </a:ext>
              </a:extLst>
            </p:cNvPr>
            <p:cNvGrpSpPr/>
            <p:nvPr/>
          </p:nvGrpSpPr>
          <p:grpSpPr>
            <a:xfrm>
              <a:off x="10172672" y="4671515"/>
              <a:ext cx="1449166" cy="819094"/>
              <a:chOff x="10172672" y="4671515"/>
              <a:chExt cx="1449166" cy="81909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F81CC5E-DC75-46AB-9F00-25804B2B0591}"/>
                  </a:ext>
                </a:extLst>
              </p:cNvPr>
              <p:cNvSpPr/>
              <p:nvPr/>
            </p:nvSpPr>
            <p:spPr>
              <a:xfrm>
                <a:off x="10172672" y="4671515"/>
                <a:ext cx="1449166" cy="819094"/>
              </a:xfrm>
              <a:custGeom>
                <a:avLst/>
                <a:gdLst>
                  <a:gd name="connsiteX0" fmla="*/ 12497 w 1449166"/>
                  <a:gd name="connsiteY0" fmla="*/ 12497 h 819094"/>
                  <a:gd name="connsiteX1" fmla="*/ 1441501 w 1449166"/>
                  <a:gd name="connsiteY1" fmla="*/ 12497 h 819094"/>
                  <a:gd name="connsiteX2" fmla="*/ 1441501 w 1449166"/>
                  <a:gd name="connsiteY2" fmla="*/ 812689 h 819094"/>
                  <a:gd name="connsiteX3" fmla="*/ 12497 w 1449166"/>
                  <a:gd name="connsiteY3" fmla="*/ 812689 h 81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9166" h="819094">
                    <a:moveTo>
                      <a:pt x="12497" y="12497"/>
                    </a:moveTo>
                    <a:lnTo>
                      <a:pt x="1441501" y="12497"/>
                    </a:lnTo>
                    <a:lnTo>
                      <a:pt x="1441501" y="812689"/>
                    </a:lnTo>
                    <a:lnTo>
                      <a:pt x="12497" y="812689"/>
                    </a:lnTo>
                    <a:close/>
                  </a:path>
                </a:pathLst>
              </a:custGeom>
              <a:solidFill>
                <a:srgbClr val="008272"/>
              </a:solidFill>
              <a:ln w="12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049">
                  <a:defRPr/>
                </a:pPr>
                <a:endPara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765D5303-0C9E-4322-BE37-FE2C328B4E4A}"/>
                  </a:ext>
                </a:extLst>
              </p:cNvPr>
              <p:cNvSpPr txBox="1"/>
              <p:nvPr/>
            </p:nvSpPr>
            <p:spPr>
              <a:xfrm>
                <a:off x="10205930" y="4831067"/>
                <a:ext cx="1400853" cy="538914"/>
              </a:xfrm>
              <a:prstGeom prst="rect">
                <a:avLst/>
              </a:prstGeom>
              <a:noFill/>
            </p:spPr>
            <p:txBody>
              <a:bodyPr wrap="square" lIns="0" tIns="143366" rIns="0" bIns="143366" rtlCol="0">
                <a:spAutoFit/>
              </a:bodyPr>
              <a:lstStyle/>
              <a:p>
                <a:pPr algn="ctr" defTabSz="91396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dirty="0">
                    <a:gradFill>
                      <a:gsLst>
                        <a:gs pos="39891">
                          <a:srgbClr val="FFFFFF"/>
                        </a:gs>
                        <a:gs pos="25683">
                          <a:srgbClr val="FFFFFF"/>
                        </a:gs>
                      </a:gsLst>
                      <a:lin ang="5400000" scaled="1"/>
                    </a:gradFill>
                    <a:latin typeface="Segoe UI"/>
                    <a:ea typeface="MS PGothic" panose="020B0600070205080204" pitchFamily="34" charset="-128"/>
                    <a:cs typeface="Segoe UI" panose="020B0502040204020203" pitchFamily="34" charset="0"/>
                  </a:rPr>
                  <a:t>Automation</a:t>
                </a: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1B4600-526E-41AC-8BD5-9B02EE797A26}"/>
                </a:ext>
              </a:extLst>
            </p:cNvPr>
            <p:cNvSpPr/>
            <p:nvPr/>
          </p:nvSpPr>
          <p:spPr>
            <a:xfrm>
              <a:off x="10090971" y="4646521"/>
              <a:ext cx="1549978" cy="63007"/>
            </a:xfrm>
            <a:custGeom>
              <a:avLst/>
              <a:gdLst>
                <a:gd name="connsiteX0" fmla="*/ 1523202 w 1549977"/>
                <a:gd name="connsiteY0" fmla="*/ 37491 h 63007"/>
                <a:gd name="connsiteX1" fmla="*/ 37491 w 1549977"/>
                <a:gd name="connsiteY1" fmla="*/ 37491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9977" h="63007">
                  <a:moveTo>
                    <a:pt x="1523202" y="37491"/>
                  </a:moveTo>
                  <a:lnTo>
                    <a:pt x="37491" y="37491"/>
                  </a:lnTo>
                </a:path>
              </a:pathLst>
            </a:custGeom>
            <a:ln w="3778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E54E55-77D4-4AFC-ACA6-C60AE331B40B}"/>
              </a:ext>
            </a:extLst>
          </p:cNvPr>
          <p:cNvSpPr/>
          <p:nvPr/>
        </p:nvSpPr>
        <p:spPr>
          <a:xfrm>
            <a:off x="2060274" y="3093177"/>
            <a:ext cx="1436157" cy="2393596"/>
          </a:xfrm>
          <a:custGeom>
            <a:avLst/>
            <a:gdLst>
              <a:gd name="connsiteX0" fmla="*/ 9451 w 1436564"/>
              <a:gd name="connsiteY0" fmla="*/ 9451 h 2394274"/>
              <a:gd name="connsiteX1" fmla="*/ 1438455 w 1436564"/>
              <a:gd name="connsiteY1" fmla="*/ 9451 h 2394274"/>
              <a:gd name="connsiteX2" fmla="*/ 1438455 w 1436564"/>
              <a:gd name="connsiteY2" fmla="*/ 2391125 h 2394274"/>
              <a:gd name="connsiteX3" fmla="*/ 9451 w 1436564"/>
              <a:gd name="connsiteY3" fmla="*/ 2391125 h 239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2394274">
                <a:moveTo>
                  <a:pt x="9451" y="9451"/>
                </a:moveTo>
                <a:lnTo>
                  <a:pt x="1438455" y="9451"/>
                </a:lnTo>
                <a:lnTo>
                  <a:pt x="1438455" y="2391125"/>
                </a:lnTo>
                <a:lnTo>
                  <a:pt x="9451" y="2391125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Advanced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Analytics </a:t>
            </a:r>
            <a:b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</a:b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+ AI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8E2346-D3D8-462F-9883-2866B54E6B03}"/>
              </a:ext>
            </a:extLst>
          </p:cNvPr>
          <p:cNvSpPr/>
          <p:nvPr/>
        </p:nvSpPr>
        <p:spPr>
          <a:xfrm>
            <a:off x="2060274" y="1474350"/>
            <a:ext cx="1436157" cy="1599930"/>
          </a:xfrm>
          <a:custGeom>
            <a:avLst/>
            <a:gdLst>
              <a:gd name="connsiteX0" fmla="*/ 9451 w 1436564"/>
              <a:gd name="connsiteY0" fmla="*/ 9451 h 1600383"/>
              <a:gd name="connsiteX1" fmla="*/ 1438455 w 1436564"/>
              <a:gd name="connsiteY1" fmla="*/ 9451 h 1600383"/>
              <a:gd name="connsiteX2" fmla="*/ 1438455 w 1436564"/>
              <a:gd name="connsiteY2" fmla="*/ 1590933 h 1600383"/>
              <a:gd name="connsiteX3" fmla="*/ 9451 w 1436564"/>
              <a:gd name="connsiteY3" fmla="*/ 1590933 h 160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1600383">
                <a:moveTo>
                  <a:pt x="9451" y="9451"/>
                </a:moveTo>
                <a:lnTo>
                  <a:pt x="1438455" y="9451"/>
                </a:lnTo>
                <a:lnTo>
                  <a:pt x="1438455" y="1590933"/>
                </a:lnTo>
                <a:lnTo>
                  <a:pt x="9451" y="1590933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Business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Intelligence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AE774-FE08-4C61-900C-1D7468775614}"/>
              </a:ext>
            </a:extLst>
          </p:cNvPr>
          <p:cNvGrpSpPr/>
          <p:nvPr/>
        </p:nvGrpSpPr>
        <p:grpSpPr>
          <a:xfrm>
            <a:off x="585763" y="5677132"/>
            <a:ext cx="11019458" cy="365657"/>
            <a:chOff x="461658" y="5880496"/>
            <a:chExt cx="11363425" cy="373094"/>
          </a:xfrm>
        </p:grpSpPr>
        <p:cxnSp>
          <p:nvCxnSpPr>
            <p:cNvPr id="4" name="Straight Arrow Connector 3"/>
            <p:cNvCxnSpPr>
              <a:cxnSpLocks/>
            </p:cNvCxnSpPr>
            <p:nvPr/>
          </p:nvCxnSpPr>
          <p:spPr>
            <a:xfrm>
              <a:off x="461658" y="6067043"/>
              <a:ext cx="1133828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40722" y="5920374"/>
              <a:ext cx="1154410" cy="282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14" tIns="0" rIns="91414" bIns="0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000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Value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D90B58A-2CD3-4B28-9022-8FCC6578C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5210" y="5880496"/>
              <a:ext cx="199873" cy="373094"/>
            </a:xfrm>
            <a:custGeom>
              <a:avLst/>
              <a:gdLst/>
              <a:ahLst/>
              <a:cxnLst/>
              <a:rect l="0" t="0" r="0" b="0"/>
              <a:pathLst>
                <a:path w="142875" h="266700">
                  <a:moveTo>
                    <a:pt x="10050" y="10050"/>
                  </a:moveTo>
                  <a:lnTo>
                    <a:pt x="136732" y="136732"/>
                  </a:lnTo>
                  <a:lnTo>
                    <a:pt x="10050" y="264367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3963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384D0-6153-47E9-81FA-46F6DC340617}"/>
              </a:ext>
            </a:extLst>
          </p:cNvPr>
          <p:cNvGrpSpPr/>
          <p:nvPr/>
        </p:nvGrpSpPr>
        <p:grpSpPr>
          <a:xfrm>
            <a:off x="571940" y="1471305"/>
            <a:ext cx="1448754" cy="4018721"/>
            <a:chOff x="570371" y="1470748"/>
            <a:chExt cx="1449166" cy="401986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4F0A05-30BC-47C1-823B-C91BE7E6963E}"/>
                </a:ext>
              </a:extLst>
            </p:cNvPr>
            <p:cNvSpPr/>
            <p:nvPr/>
          </p:nvSpPr>
          <p:spPr>
            <a:xfrm>
              <a:off x="570371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002050"/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377947-C5B8-495B-891E-7AF42382584B}"/>
                </a:ext>
              </a:extLst>
            </p:cNvPr>
            <p:cNvSpPr txBox="1"/>
            <p:nvPr/>
          </p:nvSpPr>
          <p:spPr>
            <a:xfrm>
              <a:off x="855059" y="3200096"/>
              <a:ext cx="87979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Data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7D7B0C2-0E6F-456D-810B-D5DE7E360F84}"/>
              </a:ext>
            </a:extLst>
          </p:cNvPr>
          <p:cNvSpPr/>
          <p:nvPr/>
        </p:nvSpPr>
        <p:spPr>
          <a:xfrm>
            <a:off x="3554475" y="1603049"/>
            <a:ext cx="2062759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happened?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Static reports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0FF592-9B88-4D23-AC13-BEFE3B096FD9}"/>
              </a:ext>
            </a:extLst>
          </p:cNvPr>
          <p:cNvSpPr/>
          <p:nvPr/>
        </p:nvSpPr>
        <p:spPr>
          <a:xfrm>
            <a:off x="3554475" y="2414659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Why did it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Interactive dashboards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C1ECD3-ADC0-42FA-BD4D-EB7BA998FAB1}"/>
              </a:ext>
            </a:extLst>
          </p:cNvPr>
          <p:cNvSpPr/>
          <p:nvPr/>
        </p:nvSpPr>
        <p:spPr>
          <a:xfrm>
            <a:off x="3569322" y="3213687"/>
            <a:ext cx="2528788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will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Predictions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0DC9B-E69D-41AE-8A48-8E21312354CF}"/>
              </a:ext>
            </a:extLst>
          </p:cNvPr>
          <p:cNvSpPr/>
          <p:nvPr/>
        </p:nvSpPr>
        <p:spPr>
          <a:xfrm>
            <a:off x="3569321" y="4012712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should I do?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Recommendations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B8B39B-4132-48B7-AD4D-4F89EB8363BB}"/>
              </a:ext>
            </a:extLst>
          </p:cNvPr>
          <p:cNvSpPr/>
          <p:nvPr/>
        </p:nvSpPr>
        <p:spPr>
          <a:xfrm>
            <a:off x="3545818" y="4818033"/>
            <a:ext cx="5014054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Is it repeatable?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Automation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C26EAE5-0DE8-4988-98DF-FE68611FC118}"/>
              </a:ext>
            </a:extLst>
          </p:cNvPr>
          <p:cNvGrpSpPr/>
          <p:nvPr/>
        </p:nvGrpSpPr>
        <p:grpSpPr>
          <a:xfrm>
            <a:off x="1938927" y="2133639"/>
            <a:ext cx="210252" cy="210252"/>
            <a:chOff x="1549530" y="1697290"/>
            <a:chExt cx="210312" cy="21031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B5C9501-EF9E-47FE-AB2D-EE1A9EEB59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AE4DA81-5523-42BA-8A65-F93A69AD59E5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4E72E7E-15A0-4781-88C7-00C3B20E27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PageRight_E761">
                <a:extLst>
                  <a:ext uri="{FF2B5EF4-FFF2-40B4-BE49-F238E27FC236}">
                    <a16:creationId xmlns:a16="http://schemas.microsoft.com/office/drawing/2014/main" id="{DEFA3A7A-29D6-4C5E-B861-E4482C5ED6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364F312-78AF-4D7C-9836-7512D7417008}"/>
              </a:ext>
            </a:extLst>
          </p:cNvPr>
          <p:cNvGrpSpPr/>
          <p:nvPr/>
        </p:nvGrpSpPr>
        <p:grpSpPr>
          <a:xfrm>
            <a:off x="10047321" y="4171116"/>
            <a:ext cx="210252" cy="210252"/>
            <a:chOff x="3574270" y="1063834"/>
            <a:chExt cx="210312" cy="210312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6DCA6E2-89CA-4271-BF5C-94E1BF11A7EB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6BBB93-E57B-4EC7-83BA-4C0A6A1D31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9D8ECC88-F540-4028-AAD4-ABEBCF21B6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3" name="PageRight_E761">
              <a:extLst>
                <a:ext uri="{FF2B5EF4-FFF2-40B4-BE49-F238E27FC236}">
                  <a16:creationId xmlns:a16="http://schemas.microsoft.com/office/drawing/2014/main" id="{6FB59261-1706-4E24-8094-213C8404A7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8A2F180-D638-4DB7-91F5-EC0D6A631CD0}"/>
              </a:ext>
            </a:extLst>
          </p:cNvPr>
          <p:cNvGrpSpPr/>
          <p:nvPr/>
        </p:nvGrpSpPr>
        <p:grpSpPr>
          <a:xfrm>
            <a:off x="1928719" y="4200490"/>
            <a:ext cx="210252" cy="210252"/>
            <a:chOff x="1549530" y="1697290"/>
            <a:chExt cx="210312" cy="210312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A3B2EE7-BD75-4A6B-8308-406D3A2386B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E21A8228-4C8F-42C0-9AE5-BEBB79E07BCF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4733626B-4723-481D-A996-17E2E9F0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6" name="PageRight_E761">
                <a:extLst>
                  <a:ext uri="{FF2B5EF4-FFF2-40B4-BE49-F238E27FC236}">
                    <a16:creationId xmlns:a16="http://schemas.microsoft.com/office/drawing/2014/main" id="{AB0DF122-BE77-4873-92AA-8755A5D7406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73C1EC-66D4-4450-80DE-7AC41BD89BCF}"/>
              </a:ext>
            </a:extLst>
          </p:cNvPr>
          <p:cNvGrpSpPr/>
          <p:nvPr/>
        </p:nvGrpSpPr>
        <p:grpSpPr>
          <a:xfrm>
            <a:off x="10051567" y="2176070"/>
            <a:ext cx="210252" cy="210252"/>
            <a:chOff x="3574270" y="1063834"/>
            <a:chExt cx="210312" cy="21031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D1E93-3183-4F01-BC44-89AA3B23A41F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7E18082-66DA-4330-9656-DE0B5BB0BA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9FEA2A2-5BB7-417D-94BB-3FC5196B06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5" name="PageRight_E761">
              <a:extLst>
                <a:ext uri="{FF2B5EF4-FFF2-40B4-BE49-F238E27FC236}">
                  <a16:creationId xmlns:a16="http://schemas.microsoft.com/office/drawing/2014/main" id="{82A94C3E-5DA4-4016-9DDB-162B4C8041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4D8AE67-5AAB-4C0D-BC25-46E9102B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66" y="3097594"/>
            <a:ext cx="1033194" cy="7677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Transformation Journey with Analytics &amp; AI </a:t>
            </a:r>
          </a:p>
        </p:txBody>
      </p:sp>
    </p:spTree>
    <p:extLst>
      <p:ext uri="{BB962C8B-B14F-4D97-AF65-F5344CB8AC3E}">
        <p14:creationId xmlns:p14="http://schemas.microsoft.com/office/powerpoint/2010/main" val="10898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97" grpId="0" animBg="1"/>
      <p:bldP spid="201" grpId="0" animBg="1"/>
      <p:bldP spid="202" grpId="0" animBg="1"/>
      <p:bldP spid="155" grpId="0" animBg="1"/>
      <p:bldP spid="157" grpId="0" animBg="1"/>
      <p:bldP spid="162" grpId="0" animBg="1"/>
      <p:bldP spid="163" grpId="0" animBg="1"/>
      <p:bldP spid="164" grpId="0" animBg="1"/>
      <p:bldP spid="15" grpId="0" animBg="1"/>
      <p:bldP spid="18" grpId="0" animBg="1"/>
      <p:bldP spid="66" grpId="0"/>
      <p:bldP spid="52" grpId="0"/>
      <p:bldP spid="53" grpId="0"/>
      <p:bldP spid="54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Makes a Good Decision?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34195-C81B-EC4E-898D-F789C3785735}"/>
              </a:ext>
            </a:extLst>
          </p:cNvPr>
          <p:cNvSpPr/>
          <p:nvPr/>
        </p:nvSpPr>
        <p:spPr>
          <a:xfrm>
            <a:off x="3113899" y="6277665"/>
            <a:ext cx="5964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https://www.youtube.com/watch?v=CZSqjfYaX4M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C31E6-412F-354D-8F2E-E26536C682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975" y="1433587"/>
            <a:ext cx="8026047" cy="4844078"/>
          </a:xfrm>
          <a:prstGeom prst="rect">
            <a:avLst/>
          </a:prstGeom>
        </p:spPr>
      </p:pic>
      <p:sp>
        <p:nvSpPr>
          <p:cNvPr id="6" name="Title 16">
            <a:extLst>
              <a:ext uri="{FF2B5EF4-FFF2-40B4-BE49-F238E27FC236}">
                <a16:creationId xmlns:a16="http://schemas.microsoft.com/office/drawing/2014/main" id="{DE81CDA3-5785-AD45-B92C-D0659C7C7FE1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Decisions Theory helps with grasping a cleverly complex topic</a:t>
            </a:r>
          </a:p>
        </p:txBody>
      </p:sp>
    </p:spTree>
    <p:extLst>
      <p:ext uri="{BB962C8B-B14F-4D97-AF65-F5344CB8AC3E}">
        <p14:creationId xmlns:p14="http://schemas.microsoft.com/office/powerpoint/2010/main" val="468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Support Systems(DSS) 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C9294BBF-4840-7C4D-A89F-9441612CBC84}"/>
              </a:ext>
            </a:extLst>
          </p:cNvPr>
          <p:cNvGrpSpPr/>
          <p:nvPr/>
        </p:nvGrpSpPr>
        <p:grpSpPr>
          <a:xfrm>
            <a:off x="2518645" y="1380215"/>
            <a:ext cx="6504346" cy="271365"/>
            <a:chOff x="2269882" y="1929133"/>
            <a:chExt cx="7896711" cy="528810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B11622D-C09E-724F-8D31-4849A796F488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A6BA7D36-7E10-C543-BEEC-B816D309E820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E47AF0D4-486B-3C44-AD46-EFD41A62EBDC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1F589130-2802-9744-9C67-17C5CC754CB5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E7F27DA-5607-8849-BA81-28961C2B8B2A}"/>
                </a:ext>
              </a:extLst>
            </p:cNvPr>
            <p:cNvSpPr/>
            <p:nvPr/>
          </p:nvSpPr>
          <p:spPr bwMode="auto">
            <a:xfrm>
              <a:off x="5033875" y="1929133"/>
              <a:ext cx="2310638" cy="52881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Analysis</a:t>
              </a:r>
            </a:p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Systems</a:t>
              </a:r>
            </a:p>
          </p:txBody>
        </p: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Two key types of systems that implement decision theory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Analysis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E0A47455-AD06-4544-94D1-DF10B8DFCF53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F27782DC-DDF5-8A4C-AFE9-C6B6C7E52F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Management Systems (DMS)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769A0E5-009F-2140-BC9C-2C9855E453A5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Manage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using enhanced information management practices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Integrated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into the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Can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enhance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“current state” information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with a recommended action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(decision)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forward-looking predictive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built-into the decision workflow process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Learning is built-into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the core of the system, allows the system to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actively learn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enterprise business orchestration tools (BizTalk Server)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3377B102-CC61-D146-9F35-B169E134C554}"/>
              </a:ext>
            </a:extLst>
          </p:cNvPr>
          <p:cNvSpPr/>
          <p:nvPr/>
        </p:nvSpPr>
        <p:spPr bwMode="auto">
          <a:xfrm>
            <a:off x="487510" y="2774756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Support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with coalescing and enhancing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data -&gt; information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Usually surfaced as a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separate system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outside an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Provide ”current state” information that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describes the situation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Business Intelligence – backwards-looking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the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responsibility of the expert user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Human users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are expected to learn to use the system information efficiently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dashboards, reporting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2DD04-B18E-934A-9724-0BEA36363B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3F23-0489-7944-AB3D-309248D038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2299" y="4812065"/>
            <a:ext cx="1330942" cy="690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RYAN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Financial Analyst for XYZ Hedge Fund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512140"/>
            <a:ext cx="5936027" cy="272151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</a:t>
            </a:r>
            <a:r>
              <a:rPr lang="en-US" dirty="0"/>
              <a:t> </a:t>
            </a:r>
          </a:p>
          <a:p>
            <a:r>
              <a:rPr lang="en-US" dirty="0">
                <a:latin typeface="Helvetica" pitchFamily="2" charset="0"/>
              </a:rPr>
              <a:t>Ryan manages 20 companies in the tech sector. For each company he has to perform the following tasks:</a:t>
            </a:r>
          </a:p>
          <a:p>
            <a:r>
              <a:rPr lang="en-US" dirty="0">
                <a:latin typeface="Helvetica" pitchFamily="2" charset="0"/>
              </a:rPr>
              <a:t>Read all 10K &amp; 10Q documents and input the relevant data points into the company database.</a:t>
            </a:r>
          </a:p>
          <a:p>
            <a:r>
              <a:rPr lang="en-US" dirty="0">
                <a:latin typeface="Helvetica" pitchFamily="2" charset="0"/>
              </a:rPr>
              <a:t>Create Custom KPI’s that represent the valuation of the company</a:t>
            </a:r>
          </a:p>
          <a:p>
            <a:r>
              <a:rPr lang="en-US" dirty="0">
                <a:latin typeface="Helvetica" pitchFamily="2" charset="0"/>
              </a:rPr>
              <a:t>Search the internet, news sites and social media for any news that may impact his KPIs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F58A73-78E7-9247-98A1-4FF50C41AA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705274"/>
            <a:ext cx="2432548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3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2202226"/>
            <a:ext cx="10795208" cy="1329595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Support</a:t>
            </a:r>
            <a:r>
              <a:rPr lang="en-US" dirty="0"/>
              <a:t> System - Financial Hedge Fund Portal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https://neu-demo-knowledge-mining-two-wbp2.azurewebsites.net/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5875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90C629E-D8EC-41D0-879E-70DB39CEC71A}"/>
              </a:ext>
            </a:extLst>
          </p:cNvPr>
          <p:cNvSpPr/>
          <p:nvPr/>
        </p:nvSpPr>
        <p:spPr>
          <a:xfrm>
            <a:off x="6223000" y="5626100"/>
            <a:ext cx="5969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There will be multiple demos, making this real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DE5B-A730-4B9B-BECA-D989EB83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Agenda – Machine Intelligence Decision Analysis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3D2E2-1E44-4DCB-8C9D-75F65280FCD4}"/>
              </a:ext>
            </a:extLst>
          </p:cNvPr>
          <p:cNvSpPr/>
          <p:nvPr/>
        </p:nvSpPr>
        <p:spPr>
          <a:xfrm>
            <a:off x="0" y="1206501"/>
            <a:ext cx="12192000" cy="1523999"/>
          </a:xfrm>
          <a:prstGeom prst="rect">
            <a:avLst/>
          </a:prstGeom>
          <a:solidFill>
            <a:schemeClr val="accent1"/>
          </a:solidFill>
        </p:spPr>
        <p:txBody>
          <a:bodyPr wrap="none" lIns="640080" tIns="137160" anchor="t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Journey &amp; value of the talk for the audience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73E2A-CC6E-4276-A316-46351C55CA9E}"/>
              </a:ext>
            </a:extLst>
          </p:cNvPr>
          <p:cNvSpPr/>
          <p:nvPr/>
        </p:nvSpPr>
        <p:spPr bwMode="auto">
          <a:xfrm>
            <a:off x="812800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Contrast Rule-Based &amp;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Machine Intelligence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Systems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9072B-BF40-4B9D-831C-688BE4DA27C6}"/>
              </a:ext>
            </a:extLst>
          </p:cNvPr>
          <p:cNvGrpSpPr/>
          <p:nvPr/>
        </p:nvGrpSpPr>
        <p:grpSpPr>
          <a:xfrm>
            <a:off x="588263" y="2113766"/>
            <a:ext cx="3271820" cy="3271818"/>
            <a:chOff x="-198420" y="1217123"/>
            <a:chExt cx="4389420" cy="4389418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65E6B4-D3F7-4CBD-BEC1-F658042DAF7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0959D5D-E4F8-4B04-B045-FAEB958A1754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8E2F0D5-E538-4B92-85C5-ADBC3174106D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97E88A-E740-408E-9EB7-855BE947799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7C39030-B6EF-4C69-866E-9ABBF9DBA417}"/>
              </a:ext>
            </a:extLst>
          </p:cNvPr>
          <p:cNvSpPr/>
          <p:nvPr/>
        </p:nvSpPr>
        <p:spPr bwMode="auto">
          <a:xfrm>
            <a:off x="4684627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Business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Decision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Validation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4EDD2-58AE-4174-97A6-E8EADAA7A650}"/>
              </a:ext>
            </a:extLst>
          </p:cNvPr>
          <p:cNvGrpSpPr/>
          <p:nvPr/>
        </p:nvGrpSpPr>
        <p:grpSpPr>
          <a:xfrm>
            <a:off x="4460090" y="2113766"/>
            <a:ext cx="3271820" cy="3271818"/>
            <a:chOff x="-198420" y="1217123"/>
            <a:chExt cx="4389420" cy="4389418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463A46E-3D98-4AC9-9F9C-024A1C0DCE62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78704E6F-C922-4761-8318-3C591F389E09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BAF2141-A5D9-4F4A-A201-CBF15D199E2A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A4676EC-B765-4A1E-B860-EB0C63FCF623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BF97E98-9DDE-471C-9227-DC270AD34BEB}"/>
              </a:ext>
            </a:extLst>
          </p:cNvPr>
          <p:cNvSpPr/>
          <p:nvPr/>
        </p:nvSpPr>
        <p:spPr bwMode="auto">
          <a:xfrm>
            <a:off x="8556454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Decision Support &amp;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Management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Systems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A65F1-15CA-4107-B2AD-CCDF09E24A36}"/>
              </a:ext>
            </a:extLst>
          </p:cNvPr>
          <p:cNvGrpSpPr/>
          <p:nvPr/>
        </p:nvGrpSpPr>
        <p:grpSpPr>
          <a:xfrm>
            <a:off x="8331917" y="2113766"/>
            <a:ext cx="3271820" cy="3271818"/>
            <a:chOff x="-198420" y="1217123"/>
            <a:chExt cx="4389420" cy="4389418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60E9F40C-7E29-4A3D-A1BB-29F317BE022F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F9ED973-3F03-4335-995C-948306B3210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43BE5016-7B1E-46F3-B3CF-0F45D01EEF3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AB52241-7804-443B-B258-A35A7E347116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C183BF5-4F1C-41F7-9CF7-E1761E27B363}"/>
              </a:ext>
            </a:extLst>
          </p:cNvPr>
          <p:cNvSpPr/>
          <p:nvPr/>
        </p:nvSpPr>
        <p:spPr>
          <a:xfrm>
            <a:off x="0" y="5626100"/>
            <a:ext cx="6223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This is an advanced </a:t>
            </a:r>
            <a:r>
              <a:rPr lang="en-US" sz="22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Machine Intelligence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business conversation, not tech heavy nor will there be code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F4ED7-947A-4890-98D8-3A91BCF4D295}"/>
              </a:ext>
            </a:extLst>
          </p:cNvPr>
          <p:cNvCxnSpPr>
            <a:cxnSpLocks/>
          </p:cNvCxnSpPr>
          <p:nvPr/>
        </p:nvCxnSpPr>
        <p:spPr>
          <a:xfrm>
            <a:off x="6223000" y="5800534"/>
            <a:ext cx="0" cy="63341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26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955" y="4812065"/>
            <a:ext cx="1125629" cy="66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Mortgage Loan Officer for ABC Loans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857235"/>
            <a:ext cx="5936027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 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Bob processes mortgage applications for clients that have completed online applications by performing the following tasks: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Organize and validate the supplemental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Creates company standard KPI’s.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Calculates the risk score.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Approves or Rejects loan.</a:t>
            </a:r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1" y="1703628"/>
            <a:ext cx="11628819" cy="1828193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Management</a:t>
            </a:r>
            <a:r>
              <a:rPr lang="en-US" dirty="0"/>
              <a:t> System - Mortgage &amp; Loan Approval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https://neu-demo-knowledge-mining-wb.azurewebsites.net/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107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Where is Machine Intelligence Decision Analysis a good fit?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I talk to customers about this?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8" name="Title 16">
            <a:extLst>
              <a:ext uri="{FF2B5EF4-FFF2-40B4-BE49-F238E27FC236}">
                <a16:creationId xmlns:a16="http://schemas.microsoft.com/office/drawing/2014/main" id="{01ACAAD2-912A-5A49-9A60-ED67767CA4B1}"/>
              </a:ext>
            </a:extLst>
          </p:cNvPr>
          <p:cNvSpPr txBox="1">
            <a:spLocks/>
          </p:cNvSpPr>
          <p:nvPr/>
        </p:nvSpPr>
        <p:spPr>
          <a:xfrm>
            <a:off x="840968" y="1875618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Anytime there is a 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business process interrupted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by a </a:t>
            </a:r>
            <a:r>
              <a:rPr lang="en-US" sz="3000" dirty="0">
                <a:solidFill>
                  <a:schemeClr val="bg2">
                    <a:lumMod val="10000"/>
                  </a:schemeClr>
                </a:solidFill>
              </a:rPr>
              <a:t>human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 having to act on data or information, value can be attained with Machine Intelligence Decision Analysis</a:t>
            </a:r>
          </a:p>
        </p:txBody>
      </p:sp>
      <p:sp>
        <p:nvSpPr>
          <p:cNvPr id="529" name="Title 16">
            <a:extLst>
              <a:ext uri="{FF2B5EF4-FFF2-40B4-BE49-F238E27FC236}">
                <a16:creationId xmlns:a16="http://schemas.microsoft.com/office/drawing/2014/main" id="{DFA8D87A-3EB2-8D4C-B75B-D421B57A7231}"/>
              </a:ext>
            </a:extLst>
          </p:cNvPr>
          <p:cNvSpPr txBox="1">
            <a:spLocks/>
          </p:cNvSpPr>
          <p:nvPr/>
        </p:nvSpPr>
        <p:spPr>
          <a:xfrm>
            <a:off x="840968" y="5616475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Enterprises with mature business processes, large innovators/startups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Non-ideal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Customers that have a hype non-pragmatic expectation of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2D756B-966C-394F-B4F7-021B7EB93A72}"/>
              </a:ext>
            </a:extLst>
          </p:cNvPr>
          <p:cNvSpPr/>
          <p:nvPr/>
        </p:nvSpPr>
        <p:spPr>
          <a:xfrm>
            <a:off x="1070343" y="3306748"/>
            <a:ext cx="9859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more information on a stock before acting -&gt; human checks the news cycles, researches on an internet search engine, downloads latest financial reports from 3</a:t>
            </a:r>
            <a:r>
              <a:rPr lang="en-US" sz="1800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party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to decide on a strategy on a legal case -&gt; human signs into a legal case systems to search for strategies used in similar cases, applies those insights to the desired legal case</a:t>
            </a:r>
          </a:p>
        </p:txBody>
      </p:sp>
    </p:spTree>
    <p:extLst>
      <p:ext uri="{BB962C8B-B14F-4D97-AF65-F5344CB8AC3E}">
        <p14:creationId xmlns:p14="http://schemas.microsoft.com/office/powerpoint/2010/main" val="122456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63641" y="1047860"/>
            <a:ext cx="7542158" cy="5645036"/>
            <a:chOff x="562199" y="1047239"/>
            <a:chExt cx="7544125" cy="5646503"/>
          </a:xfrm>
        </p:grpSpPr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8106324" y="2778748"/>
              <a:ext cx="0" cy="35765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562199" y="1047239"/>
              <a:ext cx="5764533" cy="5261390"/>
              <a:chOff x="562199" y="1047239"/>
              <a:chExt cx="5764533" cy="5261390"/>
            </a:xfrm>
          </p:grpSpPr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4459382" y="3716806"/>
                <a:ext cx="0" cy="247063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6326732" y="1047239"/>
                <a:ext cx="0" cy="526139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562199" y="4969795"/>
                <a:ext cx="5708013" cy="1262163"/>
                <a:chOff x="562199" y="4969795"/>
                <a:chExt cx="5708013" cy="1262163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562199" y="5004090"/>
                  <a:ext cx="1643704" cy="1108235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/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No in-house AA &amp; AI</a:t>
                  </a: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May</a:t>
                  </a: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 not “own” data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Some basic reporting &amp; insights delivered through 3</a:t>
                  </a:r>
                  <a:r>
                    <a:rPr kumimoji="0" lang="en-US" sz="1000" b="0" i="0" u="none" strike="noStrike" kern="0" cap="none" spc="-20" normalizeH="0" baseline="3000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rd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 party systems (i.e. payroll or POS)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452248" y="4992661"/>
                  <a:ext cx="1828800" cy="954307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Basic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Can deliver historical reporting,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Support: “What Happened?”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514067" y="4969795"/>
                  <a:ext cx="1756145" cy="1262163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Analytics &amp; Information Strategy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Mid-Tier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Primary historical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Analysis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: “What &amp; Why Happened?”</a:t>
                  </a: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6401845" y="4969794"/>
              <a:ext cx="1668029" cy="1723948"/>
            </a:xfrm>
            <a:prstGeom prst="rect">
              <a:avLst/>
            </a:prstGeom>
            <a:noFill/>
          </p:spPr>
          <p:txBody>
            <a:bodyPr wrap="square" lIns="91416" tIns="91416" rIns="0" bIns="91416" rtlCol="0">
              <a:spAutoFit/>
            </a:bodyPr>
            <a:lstStyle>
              <a:defPPr>
                <a:defRPr lang="en-US"/>
              </a:defPPr>
              <a:lvl1pPr marL="114300" indent="-114300">
                <a:buFont typeface="Arial" panose="020B0604020202020204" pitchFamily="34" charset="0"/>
                <a:buChar char="•"/>
                <a:defRPr sz="980" spc="-20">
                  <a:gradFill>
                    <a:gsLst>
                      <a:gs pos="2917">
                        <a:schemeClr val="tx1"/>
                      </a:gs>
                      <a:gs pos="95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Core AA &amp; AI competency; non-holistic: focus on key areas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In-house capability to craft predictive models &amp; solutions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AA &amp; AI in silos &amp; apps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Decision Analysis: “What will happen?”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" name="Straight Connector 2"/>
          <p:cNvCxnSpPr>
            <a:cxnSpLocks/>
            <a:stCxn id="56" idx="6"/>
            <a:endCxn id="8" idx="2"/>
          </p:cNvCxnSpPr>
          <p:nvPr/>
        </p:nvCxnSpPr>
        <p:spPr>
          <a:xfrm flipV="1">
            <a:off x="3728972" y="3380128"/>
            <a:ext cx="1375583" cy="3853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347937" y="4564781"/>
            <a:ext cx="0" cy="1635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0035188" y="1069126"/>
            <a:ext cx="1847492" cy="55388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5"/>
          <p:cNvSpPr/>
          <p:nvPr/>
        </p:nvSpPr>
        <p:spPr bwMode="auto">
          <a:xfrm>
            <a:off x="2293858" y="4008086"/>
            <a:ext cx="2248308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Basic Business Intelligence &amp; Reporting</a:t>
            </a:r>
          </a:p>
        </p:txBody>
      </p:sp>
      <p:cxnSp>
        <p:nvCxnSpPr>
          <p:cNvPr id="7" name="Straight Connector 6"/>
          <p:cNvCxnSpPr>
            <a:cxnSpLocks/>
            <a:stCxn id="8" idx="6"/>
            <a:endCxn id="11" idx="2"/>
          </p:cNvCxnSpPr>
          <p:nvPr/>
        </p:nvCxnSpPr>
        <p:spPr>
          <a:xfrm flipV="1">
            <a:off x="5726475" y="2430974"/>
            <a:ext cx="1184429" cy="9491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3"/>
          <p:cNvSpPr/>
          <p:nvPr/>
        </p:nvSpPr>
        <p:spPr bwMode="auto">
          <a:xfrm>
            <a:off x="5104555" y="3069168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4"/>
          <p:cNvSpPr/>
          <p:nvPr/>
        </p:nvSpPr>
        <p:spPr bwMode="auto">
          <a:xfrm>
            <a:off x="4330470" y="3716734"/>
            <a:ext cx="2121532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Diagnostic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&amp; Interactive Business Intelligence 2.0</a:t>
            </a:r>
          </a:p>
        </p:txBody>
      </p:sp>
      <p:sp>
        <p:nvSpPr>
          <p:cNvPr id="11" name="4"/>
          <p:cNvSpPr/>
          <p:nvPr/>
        </p:nvSpPr>
        <p:spPr bwMode="auto">
          <a:xfrm>
            <a:off x="6910904" y="2120014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3"/>
          <p:cNvSpPr/>
          <p:nvPr/>
        </p:nvSpPr>
        <p:spPr bwMode="auto">
          <a:xfrm>
            <a:off x="6302373" y="2690800"/>
            <a:ext cx="1894246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– Core Predictive &amp; Cognitive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Statistical, Machine Learning &amp; Cognitive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AI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5"/>
          <p:cNvSpPr/>
          <p:nvPr/>
        </p:nvSpPr>
        <p:spPr bwMode="auto">
          <a:xfrm>
            <a:off x="8747042" y="1500729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2"/>
          <p:cNvSpPr/>
          <p:nvPr/>
        </p:nvSpPr>
        <p:spPr bwMode="auto">
          <a:xfrm>
            <a:off x="8128318" y="2305957"/>
            <a:ext cx="1869019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Prescriptive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Statistics, Machine Learning &amp; Custom Cognitive AI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029070" y="1358401"/>
            <a:ext cx="1640644" cy="2324950"/>
            <a:chOff x="10030094" y="1357860"/>
            <a:chExt cx="1641071" cy="2325555"/>
          </a:xfrm>
        </p:grpSpPr>
        <p:sp>
          <p:nvSpPr>
            <p:cNvPr id="21" name="6"/>
            <p:cNvSpPr>
              <a:spLocks noChangeAspect="1"/>
            </p:cNvSpPr>
            <p:nvPr/>
          </p:nvSpPr>
          <p:spPr bwMode="auto">
            <a:xfrm>
              <a:off x="10731331" y="1357860"/>
              <a:ext cx="263862" cy="263862"/>
            </a:xfrm>
            <a:custGeom>
              <a:avLst/>
              <a:gdLst>
                <a:gd name="T0" fmla="*/ 1652 w 2261"/>
                <a:gd name="T1" fmla="*/ 822 h 2261"/>
                <a:gd name="T2" fmla="*/ 1652 w 2261"/>
                <a:gd name="T3" fmla="*/ 1075 h 2261"/>
                <a:gd name="T4" fmla="*/ 1432 w 2261"/>
                <a:gd name="T5" fmla="*/ 1075 h 2261"/>
                <a:gd name="T6" fmla="*/ 1432 w 2261"/>
                <a:gd name="T7" fmla="*/ 822 h 2261"/>
                <a:gd name="T8" fmla="*/ 1172 w 2261"/>
                <a:gd name="T9" fmla="*/ 822 h 2261"/>
                <a:gd name="T10" fmla="*/ 1172 w 2261"/>
                <a:gd name="T11" fmla="*/ 602 h 2261"/>
                <a:gd name="T12" fmla="*/ 1432 w 2261"/>
                <a:gd name="T13" fmla="*/ 602 h 2261"/>
                <a:gd name="T14" fmla="*/ 1432 w 2261"/>
                <a:gd name="T15" fmla="*/ 0 h 2261"/>
                <a:gd name="T16" fmla="*/ 830 w 2261"/>
                <a:gd name="T17" fmla="*/ 0 h 2261"/>
                <a:gd name="T18" fmla="*/ 830 w 2261"/>
                <a:gd name="T19" fmla="*/ 602 h 2261"/>
                <a:gd name="T20" fmla="*/ 1082 w 2261"/>
                <a:gd name="T21" fmla="*/ 602 h 2261"/>
                <a:gd name="T22" fmla="*/ 1082 w 2261"/>
                <a:gd name="T23" fmla="*/ 822 h 2261"/>
                <a:gd name="T24" fmla="*/ 830 w 2261"/>
                <a:gd name="T25" fmla="*/ 822 h 2261"/>
                <a:gd name="T26" fmla="*/ 830 w 2261"/>
                <a:gd name="T27" fmla="*/ 1075 h 2261"/>
                <a:gd name="T28" fmla="*/ 603 w 2261"/>
                <a:gd name="T29" fmla="*/ 1075 h 2261"/>
                <a:gd name="T30" fmla="*/ 603 w 2261"/>
                <a:gd name="T31" fmla="*/ 822 h 2261"/>
                <a:gd name="T32" fmla="*/ 0 w 2261"/>
                <a:gd name="T33" fmla="*/ 822 h 2261"/>
                <a:gd name="T34" fmla="*/ 0 w 2261"/>
                <a:gd name="T35" fmla="*/ 1424 h 2261"/>
                <a:gd name="T36" fmla="*/ 253 w 2261"/>
                <a:gd name="T37" fmla="*/ 1424 h 2261"/>
                <a:gd name="T38" fmla="*/ 253 w 2261"/>
                <a:gd name="T39" fmla="*/ 1658 h 2261"/>
                <a:gd name="T40" fmla="*/ 0 w 2261"/>
                <a:gd name="T41" fmla="*/ 1658 h 2261"/>
                <a:gd name="T42" fmla="*/ 0 w 2261"/>
                <a:gd name="T43" fmla="*/ 2261 h 2261"/>
                <a:gd name="T44" fmla="*/ 603 w 2261"/>
                <a:gd name="T45" fmla="*/ 2261 h 2261"/>
                <a:gd name="T46" fmla="*/ 603 w 2261"/>
                <a:gd name="T47" fmla="*/ 1658 h 2261"/>
                <a:gd name="T48" fmla="*/ 350 w 2261"/>
                <a:gd name="T49" fmla="*/ 1658 h 2261"/>
                <a:gd name="T50" fmla="*/ 350 w 2261"/>
                <a:gd name="T51" fmla="*/ 1424 h 2261"/>
                <a:gd name="T52" fmla="*/ 603 w 2261"/>
                <a:gd name="T53" fmla="*/ 1424 h 2261"/>
                <a:gd name="T54" fmla="*/ 603 w 2261"/>
                <a:gd name="T55" fmla="*/ 1172 h 2261"/>
                <a:gd name="T56" fmla="*/ 830 w 2261"/>
                <a:gd name="T57" fmla="*/ 1172 h 2261"/>
                <a:gd name="T58" fmla="*/ 830 w 2261"/>
                <a:gd name="T59" fmla="*/ 1424 h 2261"/>
                <a:gd name="T60" fmla="*/ 1082 w 2261"/>
                <a:gd name="T61" fmla="*/ 1424 h 2261"/>
                <a:gd name="T62" fmla="*/ 1082 w 2261"/>
                <a:gd name="T63" fmla="*/ 1658 h 2261"/>
                <a:gd name="T64" fmla="*/ 830 w 2261"/>
                <a:gd name="T65" fmla="*/ 1658 h 2261"/>
                <a:gd name="T66" fmla="*/ 830 w 2261"/>
                <a:gd name="T67" fmla="*/ 2261 h 2261"/>
                <a:gd name="T68" fmla="*/ 1432 w 2261"/>
                <a:gd name="T69" fmla="*/ 2261 h 2261"/>
                <a:gd name="T70" fmla="*/ 1432 w 2261"/>
                <a:gd name="T71" fmla="*/ 1658 h 2261"/>
                <a:gd name="T72" fmla="*/ 1172 w 2261"/>
                <a:gd name="T73" fmla="*/ 1658 h 2261"/>
                <a:gd name="T74" fmla="*/ 1172 w 2261"/>
                <a:gd name="T75" fmla="*/ 1424 h 2261"/>
                <a:gd name="T76" fmla="*/ 1432 w 2261"/>
                <a:gd name="T77" fmla="*/ 1424 h 2261"/>
                <a:gd name="T78" fmla="*/ 1432 w 2261"/>
                <a:gd name="T79" fmla="*/ 1172 h 2261"/>
                <a:gd name="T80" fmla="*/ 1652 w 2261"/>
                <a:gd name="T81" fmla="*/ 1172 h 2261"/>
                <a:gd name="T82" fmla="*/ 1652 w 2261"/>
                <a:gd name="T83" fmla="*/ 1424 h 2261"/>
                <a:gd name="T84" fmla="*/ 2261 w 2261"/>
                <a:gd name="T85" fmla="*/ 1424 h 2261"/>
                <a:gd name="T86" fmla="*/ 2261 w 2261"/>
                <a:gd name="T87" fmla="*/ 822 h 2261"/>
                <a:gd name="T88" fmla="*/ 1652 w 2261"/>
                <a:gd name="T89" fmla="*/ 822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1" h="2261">
                  <a:moveTo>
                    <a:pt x="1652" y="822"/>
                  </a:moveTo>
                  <a:lnTo>
                    <a:pt x="1652" y="1075"/>
                  </a:lnTo>
                  <a:lnTo>
                    <a:pt x="1432" y="1075"/>
                  </a:lnTo>
                  <a:lnTo>
                    <a:pt x="1432" y="822"/>
                  </a:lnTo>
                  <a:lnTo>
                    <a:pt x="1172" y="822"/>
                  </a:lnTo>
                  <a:lnTo>
                    <a:pt x="1172" y="602"/>
                  </a:lnTo>
                  <a:lnTo>
                    <a:pt x="1432" y="602"/>
                  </a:lnTo>
                  <a:lnTo>
                    <a:pt x="1432" y="0"/>
                  </a:lnTo>
                  <a:lnTo>
                    <a:pt x="830" y="0"/>
                  </a:lnTo>
                  <a:lnTo>
                    <a:pt x="830" y="602"/>
                  </a:lnTo>
                  <a:lnTo>
                    <a:pt x="1082" y="602"/>
                  </a:lnTo>
                  <a:lnTo>
                    <a:pt x="1082" y="822"/>
                  </a:lnTo>
                  <a:lnTo>
                    <a:pt x="830" y="822"/>
                  </a:lnTo>
                  <a:lnTo>
                    <a:pt x="830" y="1075"/>
                  </a:lnTo>
                  <a:lnTo>
                    <a:pt x="603" y="1075"/>
                  </a:lnTo>
                  <a:lnTo>
                    <a:pt x="603" y="822"/>
                  </a:lnTo>
                  <a:lnTo>
                    <a:pt x="0" y="822"/>
                  </a:lnTo>
                  <a:lnTo>
                    <a:pt x="0" y="1424"/>
                  </a:lnTo>
                  <a:lnTo>
                    <a:pt x="253" y="1424"/>
                  </a:lnTo>
                  <a:lnTo>
                    <a:pt x="253" y="1658"/>
                  </a:lnTo>
                  <a:lnTo>
                    <a:pt x="0" y="1658"/>
                  </a:lnTo>
                  <a:lnTo>
                    <a:pt x="0" y="2261"/>
                  </a:lnTo>
                  <a:lnTo>
                    <a:pt x="603" y="2261"/>
                  </a:lnTo>
                  <a:lnTo>
                    <a:pt x="603" y="1658"/>
                  </a:lnTo>
                  <a:lnTo>
                    <a:pt x="350" y="1658"/>
                  </a:lnTo>
                  <a:lnTo>
                    <a:pt x="350" y="1424"/>
                  </a:lnTo>
                  <a:lnTo>
                    <a:pt x="603" y="1424"/>
                  </a:lnTo>
                  <a:lnTo>
                    <a:pt x="603" y="1172"/>
                  </a:lnTo>
                  <a:lnTo>
                    <a:pt x="830" y="1172"/>
                  </a:lnTo>
                  <a:lnTo>
                    <a:pt x="830" y="1424"/>
                  </a:lnTo>
                  <a:lnTo>
                    <a:pt x="1082" y="1424"/>
                  </a:lnTo>
                  <a:lnTo>
                    <a:pt x="1082" y="1658"/>
                  </a:lnTo>
                  <a:lnTo>
                    <a:pt x="830" y="1658"/>
                  </a:lnTo>
                  <a:lnTo>
                    <a:pt x="830" y="2261"/>
                  </a:lnTo>
                  <a:lnTo>
                    <a:pt x="1432" y="2261"/>
                  </a:lnTo>
                  <a:lnTo>
                    <a:pt x="1432" y="1658"/>
                  </a:lnTo>
                  <a:lnTo>
                    <a:pt x="1172" y="1658"/>
                  </a:lnTo>
                  <a:lnTo>
                    <a:pt x="1172" y="1424"/>
                  </a:lnTo>
                  <a:lnTo>
                    <a:pt x="1432" y="1424"/>
                  </a:lnTo>
                  <a:lnTo>
                    <a:pt x="1432" y="1172"/>
                  </a:lnTo>
                  <a:lnTo>
                    <a:pt x="1652" y="1172"/>
                  </a:lnTo>
                  <a:lnTo>
                    <a:pt x="1652" y="1424"/>
                  </a:lnTo>
                  <a:lnTo>
                    <a:pt x="2261" y="1424"/>
                  </a:lnTo>
                  <a:lnTo>
                    <a:pt x="2261" y="822"/>
                  </a:lnTo>
                  <a:lnTo>
                    <a:pt x="1652" y="8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1"/>
            <p:cNvSpPr/>
            <p:nvPr/>
          </p:nvSpPr>
          <p:spPr bwMode="auto">
            <a:xfrm>
              <a:off x="10030094" y="2020403"/>
              <a:ext cx="1641071" cy="16630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913552" rtl="0" eaLnBrk="1" fontAlgn="base" latinLnBrk="0" hangingPunct="1">
                <a:lnSpc>
                  <a:spcPct val="90000"/>
                </a:lnSpc>
                <a:spcBef>
                  <a:spcPts val="1764"/>
                </a:spcBef>
                <a:spcAft>
                  <a:spcPct val="0"/>
                </a:spcAft>
                <a:buClr>
                  <a:srgbClr val="797A7D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6"/>
          <p:cNvSpPr/>
          <p:nvPr/>
        </p:nvSpPr>
        <p:spPr bwMode="auto">
          <a:xfrm>
            <a:off x="392231" y="4259922"/>
            <a:ext cx="1985452" cy="12623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Dormant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 types of AI or AA 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expertise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59996" y="4627225"/>
            <a:ext cx="1786996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statistics, AA &amp; AI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Planning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skillsets employed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Expert Information Management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AA &amp; AI in silos &amp; apps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Potentially not cloud enabled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Decision Analysis: “What should we do?”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Some recommender systems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B02D0A-0EAC-B94B-89F1-09248BC04832}"/>
              </a:ext>
            </a:extLst>
          </p:cNvPr>
          <p:cNvGrpSpPr/>
          <p:nvPr/>
        </p:nvGrpSpPr>
        <p:grpSpPr>
          <a:xfrm>
            <a:off x="8152527" y="6323698"/>
            <a:ext cx="1158104" cy="228559"/>
            <a:chOff x="7981077" y="6312268"/>
            <a:chExt cx="1158104" cy="228559"/>
          </a:xfrm>
        </p:grpSpPr>
        <p:sp>
          <p:nvSpPr>
            <p:cNvPr id="40" name="TextBox 39"/>
            <p:cNvSpPr txBox="1"/>
            <p:nvPr/>
          </p:nvSpPr>
          <p:spPr>
            <a:xfrm>
              <a:off x="8265993" y="6334238"/>
              <a:ext cx="8731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 AA &amp; AI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981077" y="6312268"/>
              <a:ext cx="228559" cy="228559"/>
              <a:chOff x="4353452" y="5153765"/>
              <a:chExt cx="228619" cy="228619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4353452" y="5153765"/>
                <a:ext cx="228619" cy="2286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Freeform 9"/>
              <p:cNvSpPr>
                <a:spLocks noEditPoints="1"/>
              </p:cNvSpPr>
              <p:nvPr/>
            </p:nvSpPr>
            <p:spPr bwMode="auto">
              <a:xfrm>
                <a:off x="4376194" y="5176135"/>
                <a:ext cx="183134" cy="183878"/>
              </a:xfrm>
              <a:custGeom>
                <a:avLst/>
                <a:gdLst>
                  <a:gd name="T0" fmla="*/ 88 w 149"/>
                  <a:gd name="T1" fmla="*/ 67 h 149"/>
                  <a:gd name="T2" fmla="*/ 65 w 149"/>
                  <a:gd name="T3" fmla="*/ 46 h 149"/>
                  <a:gd name="T4" fmla="*/ 84 w 149"/>
                  <a:gd name="T5" fmla="*/ 46 h 149"/>
                  <a:gd name="T6" fmla="*/ 115 w 149"/>
                  <a:gd name="T7" fmla="*/ 75 h 149"/>
                  <a:gd name="T8" fmla="*/ 84 w 149"/>
                  <a:gd name="T9" fmla="*/ 104 h 149"/>
                  <a:gd name="T10" fmla="*/ 65 w 149"/>
                  <a:gd name="T11" fmla="*/ 104 h 149"/>
                  <a:gd name="T12" fmla="*/ 88 w 149"/>
                  <a:gd name="T13" fmla="*/ 82 h 149"/>
                  <a:gd name="T14" fmla="*/ 36 w 149"/>
                  <a:gd name="T15" fmla="*/ 82 h 149"/>
                  <a:gd name="T16" fmla="*/ 36 w 149"/>
                  <a:gd name="T17" fmla="*/ 67 h 149"/>
                  <a:gd name="T18" fmla="*/ 88 w 149"/>
                  <a:gd name="T19" fmla="*/ 67 h 149"/>
                  <a:gd name="T20" fmla="*/ 74 w 149"/>
                  <a:gd name="T21" fmla="*/ 9 h 149"/>
                  <a:gd name="T22" fmla="*/ 140 w 149"/>
                  <a:gd name="T23" fmla="*/ 75 h 149"/>
                  <a:gd name="T24" fmla="*/ 74 w 149"/>
                  <a:gd name="T25" fmla="*/ 140 h 149"/>
                  <a:gd name="T26" fmla="*/ 9 w 149"/>
                  <a:gd name="T27" fmla="*/ 75 h 149"/>
                  <a:gd name="T28" fmla="*/ 74 w 149"/>
                  <a:gd name="T29" fmla="*/ 9 h 149"/>
                  <a:gd name="T30" fmla="*/ 74 w 149"/>
                  <a:gd name="T31" fmla="*/ 0 h 149"/>
                  <a:gd name="T32" fmla="*/ 0 w 149"/>
                  <a:gd name="T33" fmla="*/ 75 h 149"/>
                  <a:gd name="T34" fmla="*/ 74 w 149"/>
                  <a:gd name="T35" fmla="*/ 149 h 149"/>
                  <a:gd name="T36" fmla="*/ 149 w 149"/>
                  <a:gd name="T37" fmla="*/ 75 h 149"/>
                  <a:gd name="T38" fmla="*/ 74 w 149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" h="149">
                    <a:moveTo>
                      <a:pt x="88" y="67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67"/>
                      <a:pt x="36" y="67"/>
                      <a:pt x="36" y="67"/>
                    </a:cubicBezTo>
                    <a:lnTo>
                      <a:pt x="88" y="67"/>
                    </a:lnTo>
                    <a:close/>
                    <a:moveTo>
                      <a:pt x="74" y="9"/>
                    </a:moveTo>
                    <a:cubicBezTo>
                      <a:pt x="110" y="9"/>
                      <a:pt x="140" y="39"/>
                      <a:pt x="140" y="75"/>
                    </a:cubicBezTo>
                    <a:cubicBezTo>
                      <a:pt x="140" y="111"/>
                      <a:pt x="110" y="140"/>
                      <a:pt x="74" y="140"/>
                    </a:cubicBezTo>
                    <a:cubicBezTo>
                      <a:pt x="38" y="140"/>
                      <a:pt x="9" y="111"/>
                      <a:pt x="9" y="75"/>
                    </a:cubicBezTo>
                    <a:cubicBezTo>
                      <a:pt x="9" y="39"/>
                      <a:pt x="38" y="9"/>
                      <a:pt x="74" y="9"/>
                    </a:cubicBezTo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4" y="149"/>
                    </a:cubicBezTo>
                    <a:cubicBezTo>
                      <a:pt x="116" y="149"/>
                      <a:pt x="149" y="116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6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6"/>
          <p:cNvSpPr/>
          <p:nvPr/>
        </p:nvSpPr>
        <p:spPr bwMode="auto">
          <a:xfrm>
            <a:off x="10654954" y="121403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6"/>
          <p:cNvSpPr>
            <a:spLocks noChangeAspect="1"/>
          </p:cNvSpPr>
          <p:nvPr/>
        </p:nvSpPr>
        <p:spPr bwMode="auto">
          <a:xfrm>
            <a:off x="10845447" y="1393095"/>
            <a:ext cx="263793" cy="263793"/>
          </a:xfrm>
          <a:custGeom>
            <a:avLst/>
            <a:gdLst>
              <a:gd name="T0" fmla="*/ 1652 w 2261"/>
              <a:gd name="T1" fmla="*/ 822 h 2261"/>
              <a:gd name="T2" fmla="*/ 1652 w 2261"/>
              <a:gd name="T3" fmla="*/ 1075 h 2261"/>
              <a:gd name="T4" fmla="*/ 1432 w 2261"/>
              <a:gd name="T5" fmla="*/ 1075 h 2261"/>
              <a:gd name="T6" fmla="*/ 1432 w 2261"/>
              <a:gd name="T7" fmla="*/ 822 h 2261"/>
              <a:gd name="T8" fmla="*/ 1172 w 2261"/>
              <a:gd name="T9" fmla="*/ 822 h 2261"/>
              <a:gd name="T10" fmla="*/ 1172 w 2261"/>
              <a:gd name="T11" fmla="*/ 602 h 2261"/>
              <a:gd name="T12" fmla="*/ 1432 w 2261"/>
              <a:gd name="T13" fmla="*/ 602 h 2261"/>
              <a:gd name="T14" fmla="*/ 1432 w 2261"/>
              <a:gd name="T15" fmla="*/ 0 h 2261"/>
              <a:gd name="T16" fmla="*/ 830 w 2261"/>
              <a:gd name="T17" fmla="*/ 0 h 2261"/>
              <a:gd name="T18" fmla="*/ 830 w 2261"/>
              <a:gd name="T19" fmla="*/ 602 h 2261"/>
              <a:gd name="T20" fmla="*/ 1082 w 2261"/>
              <a:gd name="T21" fmla="*/ 602 h 2261"/>
              <a:gd name="T22" fmla="*/ 1082 w 2261"/>
              <a:gd name="T23" fmla="*/ 822 h 2261"/>
              <a:gd name="T24" fmla="*/ 830 w 2261"/>
              <a:gd name="T25" fmla="*/ 822 h 2261"/>
              <a:gd name="T26" fmla="*/ 830 w 2261"/>
              <a:gd name="T27" fmla="*/ 1075 h 2261"/>
              <a:gd name="T28" fmla="*/ 603 w 2261"/>
              <a:gd name="T29" fmla="*/ 1075 h 2261"/>
              <a:gd name="T30" fmla="*/ 603 w 2261"/>
              <a:gd name="T31" fmla="*/ 822 h 2261"/>
              <a:gd name="T32" fmla="*/ 0 w 2261"/>
              <a:gd name="T33" fmla="*/ 822 h 2261"/>
              <a:gd name="T34" fmla="*/ 0 w 2261"/>
              <a:gd name="T35" fmla="*/ 1424 h 2261"/>
              <a:gd name="T36" fmla="*/ 253 w 2261"/>
              <a:gd name="T37" fmla="*/ 1424 h 2261"/>
              <a:gd name="T38" fmla="*/ 253 w 2261"/>
              <a:gd name="T39" fmla="*/ 1658 h 2261"/>
              <a:gd name="T40" fmla="*/ 0 w 2261"/>
              <a:gd name="T41" fmla="*/ 1658 h 2261"/>
              <a:gd name="T42" fmla="*/ 0 w 2261"/>
              <a:gd name="T43" fmla="*/ 2261 h 2261"/>
              <a:gd name="T44" fmla="*/ 603 w 2261"/>
              <a:gd name="T45" fmla="*/ 2261 h 2261"/>
              <a:gd name="T46" fmla="*/ 603 w 2261"/>
              <a:gd name="T47" fmla="*/ 1658 h 2261"/>
              <a:gd name="T48" fmla="*/ 350 w 2261"/>
              <a:gd name="T49" fmla="*/ 1658 h 2261"/>
              <a:gd name="T50" fmla="*/ 350 w 2261"/>
              <a:gd name="T51" fmla="*/ 1424 h 2261"/>
              <a:gd name="T52" fmla="*/ 603 w 2261"/>
              <a:gd name="T53" fmla="*/ 1424 h 2261"/>
              <a:gd name="T54" fmla="*/ 603 w 2261"/>
              <a:gd name="T55" fmla="*/ 1172 h 2261"/>
              <a:gd name="T56" fmla="*/ 830 w 2261"/>
              <a:gd name="T57" fmla="*/ 1172 h 2261"/>
              <a:gd name="T58" fmla="*/ 830 w 2261"/>
              <a:gd name="T59" fmla="*/ 1424 h 2261"/>
              <a:gd name="T60" fmla="*/ 1082 w 2261"/>
              <a:gd name="T61" fmla="*/ 1424 h 2261"/>
              <a:gd name="T62" fmla="*/ 1082 w 2261"/>
              <a:gd name="T63" fmla="*/ 1658 h 2261"/>
              <a:gd name="T64" fmla="*/ 830 w 2261"/>
              <a:gd name="T65" fmla="*/ 1658 h 2261"/>
              <a:gd name="T66" fmla="*/ 830 w 2261"/>
              <a:gd name="T67" fmla="*/ 2261 h 2261"/>
              <a:gd name="T68" fmla="*/ 1432 w 2261"/>
              <a:gd name="T69" fmla="*/ 2261 h 2261"/>
              <a:gd name="T70" fmla="*/ 1432 w 2261"/>
              <a:gd name="T71" fmla="*/ 1658 h 2261"/>
              <a:gd name="T72" fmla="*/ 1172 w 2261"/>
              <a:gd name="T73" fmla="*/ 1658 h 2261"/>
              <a:gd name="T74" fmla="*/ 1172 w 2261"/>
              <a:gd name="T75" fmla="*/ 1424 h 2261"/>
              <a:gd name="T76" fmla="*/ 1432 w 2261"/>
              <a:gd name="T77" fmla="*/ 1424 h 2261"/>
              <a:gd name="T78" fmla="*/ 1432 w 2261"/>
              <a:gd name="T79" fmla="*/ 1172 h 2261"/>
              <a:gd name="T80" fmla="*/ 1652 w 2261"/>
              <a:gd name="T81" fmla="*/ 1172 h 2261"/>
              <a:gd name="T82" fmla="*/ 1652 w 2261"/>
              <a:gd name="T83" fmla="*/ 1424 h 2261"/>
              <a:gd name="T84" fmla="*/ 2261 w 2261"/>
              <a:gd name="T85" fmla="*/ 1424 h 2261"/>
              <a:gd name="T86" fmla="*/ 2261 w 2261"/>
              <a:gd name="T87" fmla="*/ 822 h 2261"/>
              <a:gd name="T88" fmla="*/ 1652 w 2261"/>
              <a:gd name="T89" fmla="*/ 822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61" h="2261">
                <a:moveTo>
                  <a:pt x="1652" y="822"/>
                </a:moveTo>
                <a:lnTo>
                  <a:pt x="1652" y="1075"/>
                </a:lnTo>
                <a:lnTo>
                  <a:pt x="1432" y="1075"/>
                </a:lnTo>
                <a:lnTo>
                  <a:pt x="1432" y="822"/>
                </a:lnTo>
                <a:lnTo>
                  <a:pt x="1172" y="822"/>
                </a:lnTo>
                <a:lnTo>
                  <a:pt x="1172" y="602"/>
                </a:lnTo>
                <a:lnTo>
                  <a:pt x="1432" y="602"/>
                </a:lnTo>
                <a:lnTo>
                  <a:pt x="1432" y="0"/>
                </a:lnTo>
                <a:lnTo>
                  <a:pt x="830" y="0"/>
                </a:lnTo>
                <a:lnTo>
                  <a:pt x="830" y="602"/>
                </a:lnTo>
                <a:lnTo>
                  <a:pt x="1082" y="602"/>
                </a:lnTo>
                <a:lnTo>
                  <a:pt x="1082" y="822"/>
                </a:lnTo>
                <a:lnTo>
                  <a:pt x="830" y="822"/>
                </a:lnTo>
                <a:lnTo>
                  <a:pt x="830" y="1075"/>
                </a:lnTo>
                <a:lnTo>
                  <a:pt x="603" y="1075"/>
                </a:lnTo>
                <a:lnTo>
                  <a:pt x="603" y="822"/>
                </a:lnTo>
                <a:lnTo>
                  <a:pt x="0" y="822"/>
                </a:lnTo>
                <a:lnTo>
                  <a:pt x="0" y="1424"/>
                </a:lnTo>
                <a:lnTo>
                  <a:pt x="253" y="1424"/>
                </a:lnTo>
                <a:lnTo>
                  <a:pt x="253" y="1658"/>
                </a:lnTo>
                <a:lnTo>
                  <a:pt x="0" y="1658"/>
                </a:lnTo>
                <a:lnTo>
                  <a:pt x="0" y="2261"/>
                </a:lnTo>
                <a:lnTo>
                  <a:pt x="603" y="2261"/>
                </a:lnTo>
                <a:lnTo>
                  <a:pt x="603" y="1658"/>
                </a:lnTo>
                <a:lnTo>
                  <a:pt x="350" y="1658"/>
                </a:lnTo>
                <a:lnTo>
                  <a:pt x="350" y="1424"/>
                </a:lnTo>
                <a:lnTo>
                  <a:pt x="603" y="1424"/>
                </a:lnTo>
                <a:lnTo>
                  <a:pt x="603" y="1172"/>
                </a:lnTo>
                <a:lnTo>
                  <a:pt x="830" y="1172"/>
                </a:lnTo>
                <a:lnTo>
                  <a:pt x="830" y="1424"/>
                </a:lnTo>
                <a:lnTo>
                  <a:pt x="1082" y="1424"/>
                </a:lnTo>
                <a:lnTo>
                  <a:pt x="1082" y="1658"/>
                </a:lnTo>
                <a:lnTo>
                  <a:pt x="830" y="1658"/>
                </a:lnTo>
                <a:lnTo>
                  <a:pt x="830" y="2261"/>
                </a:lnTo>
                <a:lnTo>
                  <a:pt x="1432" y="2261"/>
                </a:lnTo>
                <a:lnTo>
                  <a:pt x="1432" y="1658"/>
                </a:lnTo>
                <a:lnTo>
                  <a:pt x="1172" y="1658"/>
                </a:lnTo>
                <a:lnTo>
                  <a:pt x="1172" y="1424"/>
                </a:lnTo>
                <a:lnTo>
                  <a:pt x="1432" y="1424"/>
                </a:lnTo>
                <a:lnTo>
                  <a:pt x="1432" y="1172"/>
                </a:lnTo>
                <a:lnTo>
                  <a:pt x="1652" y="1172"/>
                </a:lnTo>
                <a:lnTo>
                  <a:pt x="1652" y="1424"/>
                </a:lnTo>
                <a:lnTo>
                  <a:pt x="2261" y="1424"/>
                </a:lnTo>
                <a:lnTo>
                  <a:pt x="2261" y="822"/>
                </a:lnTo>
                <a:lnTo>
                  <a:pt x="1652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1"/>
          <p:cNvSpPr/>
          <p:nvPr/>
        </p:nvSpPr>
        <p:spPr bwMode="auto">
          <a:xfrm>
            <a:off x="10039183" y="1891098"/>
            <a:ext cx="1843497" cy="19111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/AA – Automated Decision Analysis &amp; Expert Information Platforms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End-to-end AA / AI platform enabling automated decision &amp; information 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74115" y="5117523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797A7D"/>
                  </a:gs>
                  <a:gs pos="95000">
                    <a:srgbClr val="797A7D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098008" y="4896111"/>
            <a:ext cx="1694473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Thought leadership in Advanced statistics, AA &amp; AI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Executing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AA &amp; AI surfaced via platform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Leveraging cloud scale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Decision Management: (Automated) “What should we do?”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683" y="6334239"/>
            <a:ext cx="13786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spc="-69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AI Cloud Platform &amp; GTM</a:t>
            </a: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901762" y="6312269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Freeform 9"/>
          <p:cNvSpPr>
            <a:spLocks noEditPoints="1"/>
          </p:cNvSpPr>
          <p:nvPr/>
        </p:nvSpPr>
        <p:spPr bwMode="auto">
          <a:xfrm>
            <a:off x="9924498" y="6334633"/>
            <a:ext cx="183086" cy="183830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itle 11"/>
          <p:cNvSpPr txBox="1">
            <a:spLocks/>
          </p:cNvSpPr>
          <p:nvPr/>
        </p:nvSpPr>
        <p:spPr>
          <a:xfrm>
            <a:off x="166372" y="229435"/>
            <a:ext cx="11277292" cy="747702"/>
          </a:xfrm>
          <a:prstGeom prst="rect">
            <a:avLst/>
          </a:prstGeom>
        </p:spPr>
        <p:txBody>
          <a:bodyPr/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8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40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Microsoft</a:t>
            </a:r>
            <a:r>
              <a:rPr lang="en-US" sz="3199" dirty="0">
                <a:solidFill>
                  <a:schemeClr val="tx1"/>
                </a:solidFill>
                <a:latin typeface="Segoe UI Light"/>
              </a:rPr>
              <a:t> </a:t>
            </a: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Partner Artificial Intelligence &amp; Advanced Analytics Archetypes</a:t>
            </a:r>
            <a:b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Analytics maturity </a:t>
            </a: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evolution of partners across business intelligence,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deriving insights &amp; decision analysis</a:t>
            </a:r>
            <a:endParaRPr kumimoji="0" lang="en-US" sz="2400" b="0" i="0" u="none" strike="noStrike" kern="1200" cap="none" spc="-100" normalizeH="0" baseline="0" noProof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6" name="2"/>
          <p:cNvSpPr/>
          <p:nvPr/>
        </p:nvSpPr>
        <p:spPr bwMode="auto">
          <a:xfrm>
            <a:off x="3107052" y="345447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2A41ED-F93D-8847-9633-6A35378EA9BA}"/>
              </a:ext>
            </a:extLst>
          </p:cNvPr>
          <p:cNvGrpSpPr/>
          <p:nvPr/>
        </p:nvGrpSpPr>
        <p:grpSpPr>
          <a:xfrm>
            <a:off x="1052734" y="3716735"/>
            <a:ext cx="621920" cy="621920"/>
            <a:chOff x="1065544" y="3409215"/>
            <a:chExt cx="621920" cy="621920"/>
          </a:xfrm>
        </p:grpSpPr>
        <p:sp>
          <p:nvSpPr>
            <p:cNvPr id="23" name="1"/>
            <p:cNvSpPr/>
            <p:nvPr/>
          </p:nvSpPr>
          <p:spPr bwMode="auto">
            <a:xfrm>
              <a:off x="1065544" y="3409215"/>
              <a:ext cx="621920" cy="621920"/>
            </a:xfrm>
            <a:prstGeom prst="ellipse">
              <a:avLst/>
            </a:prstGeom>
            <a:solidFill>
              <a:srgbClr val="00B0F0"/>
            </a:solidFill>
            <a:ln w="381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0" name="Graphic 59" descr="No sign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6721" y="3532947"/>
              <a:ext cx="374455" cy="374455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0BD80A-FB23-C545-B6D3-F2F989555C20}"/>
              </a:ext>
            </a:extLst>
          </p:cNvPr>
          <p:cNvGrpSpPr/>
          <p:nvPr/>
        </p:nvGrpSpPr>
        <p:grpSpPr>
          <a:xfrm>
            <a:off x="2428567" y="6306290"/>
            <a:ext cx="2312126" cy="228559"/>
            <a:chOff x="4319798" y="6295678"/>
            <a:chExt cx="2312126" cy="228559"/>
          </a:xfrm>
        </p:grpSpPr>
        <p:sp>
          <p:nvSpPr>
            <p:cNvPr id="62" name="TextBox 61"/>
            <p:cNvSpPr txBox="1"/>
            <p:nvPr/>
          </p:nvSpPr>
          <p:spPr>
            <a:xfrm>
              <a:off x="4605344" y="6317648"/>
              <a:ext cx="202658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Business Intelligence &amp; Core Analytics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319798" y="6295678"/>
              <a:ext cx="228559" cy="2285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4342534" y="6318043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Oval 65"/>
          <p:cNvSpPr/>
          <p:nvPr/>
        </p:nvSpPr>
        <p:spPr bwMode="auto">
          <a:xfrm>
            <a:off x="6184750" y="6295678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F09858-3B91-024D-9FA0-4772DAC67884}"/>
              </a:ext>
            </a:extLst>
          </p:cNvPr>
          <p:cNvGrpSpPr/>
          <p:nvPr/>
        </p:nvGrpSpPr>
        <p:grpSpPr>
          <a:xfrm>
            <a:off x="6378936" y="6340508"/>
            <a:ext cx="1072341" cy="184666"/>
            <a:chOff x="6207486" y="6317648"/>
            <a:chExt cx="1072341" cy="184666"/>
          </a:xfrm>
        </p:grpSpPr>
        <p:sp>
          <p:nvSpPr>
            <p:cNvPr id="65" name="TextBox 64"/>
            <p:cNvSpPr txBox="1"/>
            <p:nvPr/>
          </p:nvSpPr>
          <p:spPr>
            <a:xfrm>
              <a:off x="6481210" y="6317648"/>
              <a:ext cx="79861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Infuse</a:t>
              </a:r>
              <a:r>
                <a:rPr lang="en-US" sz="1200" kern="0" spc="-69" dirty="0"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latin typeface="Segoe UI"/>
                </a:rPr>
                <a:t> AA or AI</a:t>
              </a:r>
              <a:endParaRPr kumimoji="0" lang="en-US" sz="1200" b="0" i="0" u="none" strike="noStrike" kern="0" cap="none" spc="-69" normalizeH="0" baseline="0" noProof="0" dirty="0">
                <a:ln>
                  <a:noFill/>
                </a:ln>
                <a:gradFill>
                  <a:gsLst>
                    <a:gs pos="2917">
                      <a:srgbClr val="797A7D"/>
                    </a:gs>
                    <a:gs pos="95000">
                      <a:srgbClr val="797A7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6207486" y="6318042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9" name="Straight Arrow Connector 68"/>
          <p:cNvCxnSpPr>
            <a:cxnSpLocks/>
          </p:cNvCxnSpPr>
          <p:nvPr/>
        </p:nvCxnSpPr>
        <p:spPr>
          <a:xfrm>
            <a:off x="132874" y="6414593"/>
            <a:ext cx="2244809" cy="119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 bwMode="auto">
          <a:xfrm>
            <a:off x="0" y="6672034"/>
            <a:ext cx="12192000" cy="185965"/>
          </a:xfrm>
          <a:prstGeom prst="rect">
            <a:avLst/>
          </a:prstGeom>
          <a:solidFill>
            <a:srgbClr val="505050"/>
          </a:solidFill>
          <a:ln>
            <a:solidFill>
              <a:srgbClr val="50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2A2632-77F3-834F-9B39-5CDE91C084A9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 flipV="1">
            <a:off x="1674654" y="3765432"/>
            <a:ext cx="1432398" cy="26226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494CDD-085F-0947-86AA-1331ED24B90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7532824" y="1811689"/>
            <a:ext cx="1214218" cy="61928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693B13-9F37-274F-B162-B889747431AC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 flipV="1">
            <a:off x="9368962" y="1524992"/>
            <a:ext cx="1285992" cy="2866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7B88E2E-A183-D448-A4CF-EA92A8CA68D6}"/>
              </a:ext>
            </a:extLst>
          </p:cNvPr>
          <p:cNvSpPr/>
          <p:nvPr/>
        </p:nvSpPr>
        <p:spPr>
          <a:xfrm>
            <a:off x="4087104" y="1130639"/>
            <a:ext cx="2193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Business Intelligence &amp; Analytics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ACCEA2-ED66-7F40-BE52-68B4A0F0EC88}"/>
              </a:ext>
            </a:extLst>
          </p:cNvPr>
          <p:cNvSpPr/>
          <p:nvPr/>
        </p:nvSpPr>
        <p:spPr>
          <a:xfrm>
            <a:off x="6392155" y="1122918"/>
            <a:ext cx="291220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Statistics, Advanced Analytics &amp; Cognitive AI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4260377D-5261-C04C-983D-2408940E75BE}"/>
              </a:ext>
            </a:extLst>
          </p:cNvPr>
          <p:cNvSpPr/>
          <p:nvPr/>
        </p:nvSpPr>
        <p:spPr>
          <a:xfrm>
            <a:off x="3283845" y="3747395"/>
            <a:ext cx="61208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57F5D131-2B61-074F-955E-126C55965D79}"/>
              </a:ext>
            </a:extLst>
          </p:cNvPr>
          <p:cNvSpPr/>
          <p:nvPr/>
        </p:nvSpPr>
        <p:spPr>
          <a:xfrm>
            <a:off x="3366202" y="3691088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E40AEDA-A811-6F4F-9101-A598D6499B14}"/>
              </a:ext>
            </a:extLst>
          </p:cNvPr>
          <p:cNvSpPr/>
          <p:nvPr/>
        </p:nvSpPr>
        <p:spPr>
          <a:xfrm>
            <a:off x="3454852" y="3648111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BA9234E2-863A-764F-B47C-4F95941E0C46}"/>
              </a:ext>
            </a:extLst>
          </p:cNvPr>
          <p:cNvSpPr/>
          <p:nvPr/>
        </p:nvSpPr>
        <p:spPr>
          <a:xfrm>
            <a:off x="5273855" y="3356208"/>
            <a:ext cx="69669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F5BCE76-E3AC-6B41-A5EC-E7939D40B808}"/>
              </a:ext>
            </a:extLst>
          </p:cNvPr>
          <p:cNvSpPr/>
          <p:nvPr/>
        </p:nvSpPr>
        <p:spPr>
          <a:xfrm>
            <a:off x="5364674" y="3299901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09849A3-8016-9146-815F-A37375528CCD}"/>
              </a:ext>
            </a:extLst>
          </p:cNvPr>
          <p:cNvSpPr/>
          <p:nvPr/>
        </p:nvSpPr>
        <p:spPr>
          <a:xfrm>
            <a:off x="5453324" y="3256924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CE8BC11-A816-434C-8443-D56CB665CB65}"/>
              </a:ext>
            </a:extLst>
          </p:cNvPr>
          <p:cNvGrpSpPr/>
          <p:nvPr/>
        </p:nvGrpSpPr>
        <p:grpSpPr>
          <a:xfrm rot="2017562">
            <a:off x="5152385" y="3238740"/>
            <a:ext cx="521083" cy="308850"/>
            <a:chOff x="4758655" y="2836546"/>
            <a:chExt cx="381358" cy="219682"/>
          </a:xfrm>
        </p:grpSpPr>
        <p:sp>
          <p:nvSpPr>
            <p:cNvPr id="109" name="Donut 108">
              <a:extLst>
                <a:ext uri="{FF2B5EF4-FFF2-40B4-BE49-F238E27FC236}">
                  <a16:creationId xmlns:a16="http://schemas.microsoft.com/office/drawing/2014/main" id="{04842D0C-200E-BF4F-A155-B7B75972E8C3}"/>
                </a:ext>
              </a:extLst>
            </p:cNvPr>
            <p:cNvSpPr/>
            <p:nvPr/>
          </p:nvSpPr>
          <p:spPr>
            <a:xfrm>
              <a:off x="4758655" y="2836546"/>
              <a:ext cx="204396" cy="219682"/>
            </a:xfrm>
            <a:prstGeom prst="don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F03C45F-55FE-9048-9E11-E94FCE8577C3}"/>
                </a:ext>
              </a:extLst>
            </p:cNvPr>
            <p:cNvSpPr/>
            <p:nvPr/>
          </p:nvSpPr>
          <p:spPr>
            <a:xfrm>
              <a:off x="4925239" y="2923527"/>
              <a:ext cx="214774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A628C36E-124A-634E-80C0-6613849EBC6A}"/>
              </a:ext>
            </a:extLst>
          </p:cNvPr>
          <p:cNvSpPr/>
          <p:nvPr/>
        </p:nvSpPr>
        <p:spPr>
          <a:xfrm>
            <a:off x="7165246" y="2483632"/>
            <a:ext cx="104632" cy="1455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F632207-8FEB-5A46-A862-E3C2465519D7}"/>
              </a:ext>
            </a:extLst>
          </p:cNvPr>
          <p:cNvSpPr/>
          <p:nvPr/>
        </p:nvSpPr>
        <p:spPr>
          <a:xfrm>
            <a:off x="7093584" y="2214934"/>
            <a:ext cx="247956" cy="250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7EDCCAF-82C5-2742-A6C0-5B27E1E441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7391" y="1572920"/>
            <a:ext cx="491263" cy="4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04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0475" y="1351508"/>
            <a:ext cx="5692874" cy="4708981"/>
          </a:xfrm>
        </p:spPr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br>
              <a:rPr lang="en-US" dirty="0"/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Demos, Solutions,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Decision Theory,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Information Management,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Document Intelligence Platform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12BE3CD-1977-114A-8481-EC7CC394EC94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rgbClr val="1A1A1A"/>
                </a:solidFill>
              </a:rPr>
              <a:t>Decision Theory Book Resources</a:t>
            </a:r>
            <a:br>
              <a:rPr lang="en-IN" dirty="0">
                <a:solidFill>
                  <a:srgbClr val="1A1A1A"/>
                </a:solidFill>
              </a:rPr>
            </a:br>
            <a:endParaRPr lang="en-IN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CF3B-AEFB-414A-99D5-A12FCA3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026" name="Picture 2" descr="https://images-na.ssl-images-amazon.com/images/I/41iErnLQEWL._SX329_BO1,204,203,200_.jpg">
            <a:extLst>
              <a:ext uri="{FF2B5EF4-FFF2-40B4-BE49-F238E27FC236}">
                <a16:creationId xmlns:a16="http://schemas.microsoft.com/office/drawing/2014/main" id="{18DE1C0F-F570-3541-92C6-A0DEF37C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1040943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13DA5-E6EC-7649-A4F0-BFBFA6BAC7DB}"/>
              </a:ext>
            </a:extLst>
          </p:cNvPr>
          <p:cNvSpPr txBox="1"/>
          <p:nvPr/>
        </p:nvSpPr>
        <p:spPr>
          <a:xfrm>
            <a:off x="2346592" y="1040274"/>
            <a:ext cx="287540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“Thinking in Bets”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Annie Duke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Excellent book about decision theory.  AI and mathematics are not used nor mentioned.  Understand how decisions can be validated (provided by AI DSS).</a:t>
            </a:r>
          </a:p>
        </p:txBody>
      </p:sp>
      <p:pic>
        <p:nvPicPr>
          <p:cNvPr id="1028" name="Picture 4" descr="https://images-na.ssl-images-amazon.com/images/I/515Td-%2BWrHL._SX379_BO1,204,203,200_.jpg">
            <a:extLst>
              <a:ext uri="{FF2B5EF4-FFF2-40B4-BE49-F238E27FC236}">
                <a16:creationId xmlns:a16="http://schemas.microsoft.com/office/drawing/2014/main" id="{D23FC5FA-0337-9C41-9478-006DFCD4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3689927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2600C-7F23-C549-B593-86E572CC4A75}"/>
              </a:ext>
            </a:extLst>
          </p:cNvPr>
          <p:cNvSpPr txBox="1"/>
          <p:nvPr/>
        </p:nvSpPr>
        <p:spPr>
          <a:xfrm>
            <a:off x="2346591" y="3689927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“Data Science for Business”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Foster Provost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Great resource for technical leader (execs) looking to understand practical data science.  Book covers ”business” scenarios seen in data science.  Some formulas and light math is used.</a:t>
            </a:r>
          </a:p>
        </p:txBody>
      </p:sp>
      <p:pic>
        <p:nvPicPr>
          <p:cNvPr id="1030" name="Picture 6" descr="https://images-na.ssl-images-amazon.com/images/I/51OVLPSPKfL._SX331_BO1,204,203,200_.jpg">
            <a:extLst>
              <a:ext uri="{FF2B5EF4-FFF2-40B4-BE49-F238E27FC236}">
                <a16:creationId xmlns:a16="http://schemas.microsoft.com/office/drawing/2014/main" id="{E77AF112-583A-8047-ADF6-F0B17718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649" y="1040274"/>
            <a:ext cx="1671260" cy="23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A6BEB-FD3F-944B-ACCD-04FF67315C96}"/>
              </a:ext>
            </a:extLst>
          </p:cNvPr>
          <p:cNvSpPr txBox="1"/>
          <p:nvPr/>
        </p:nvSpPr>
        <p:spPr>
          <a:xfrm>
            <a:off x="8182085" y="1040273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“Infonomics”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Douglas Laney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core part of AI &amp; ML is data and algorithms.  This business focused resource helps executives understand howto craft a data strategy and be ready to layer over AI.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9AC1A-42F6-1C4B-8A0F-B661A1D274FA}"/>
              </a:ext>
            </a:extLst>
          </p:cNvPr>
          <p:cNvSpPr txBox="1"/>
          <p:nvPr/>
        </p:nvSpPr>
        <p:spPr>
          <a:xfrm>
            <a:off x="8182085" y="3659080"/>
            <a:ext cx="331952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“Decision Management Systems”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James Taylor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difference with this book is it covers the subject around “decisions” not AI or analytics specifically.  This allows non-technical people understand how these systems are built to differentiate in their organizations.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79029-7D1F-4A44-BFE7-F1D9DEB84F4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648" y="3659080"/>
            <a:ext cx="1671260" cy="25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4CFE84-8CEA-4199-AF73-6187A1912F9A}"/>
              </a:ext>
            </a:extLst>
          </p:cNvPr>
          <p:cNvGrpSpPr/>
          <p:nvPr/>
        </p:nvGrpSpPr>
        <p:grpSpPr>
          <a:xfrm>
            <a:off x="1154291" y="1174214"/>
            <a:ext cx="19836851" cy="8416687"/>
            <a:chOff x="1154291" y="1174214"/>
            <a:chExt cx="19836851" cy="841668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0E65885-7434-43A9-BBE2-C2EC214116DB}"/>
                </a:ext>
              </a:extLst>
            </p:cNvPr>
            <p:cNvSpPr/>
            <p:nvPr/>
          </p:nvSpPr>
          <p:spPr>
            <a:xfrm flipH="1">
              <a:off x="1154291" y="1174214"/>
              <a:ext cx="19836851" cy="8416687"/>
            </a:xfrm>
            <a:prstGeom prst="arc">
              <a:avLst>
                <a:gd name="adj1" fmla="val 15650686"/>
                <a:gd name="adj2" fmla="val 21512603"/>
              </a:avLst>
            </a:prstGeom>
            <a:ln w="571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FE123B-EFB1-453F-8C05-F9D5B4C79A2E}"/>
                </a:ext>
              </a:extLst>
            </p:cNvPr>
            <p:cNvCxnSpPr>
              <a:cxnSpLocks/>
            </p:cNvCxnSpPr>
            <p:nvPr/>
          </p:nvCxnSpPr>
          <p:spPr>
            <a:xfrm>
              <a:off x="11742564" y="1183559"/>
              <a:ext cx="156029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796404-FEC9-4A53-8259-42E359C7D6CE}"/>
              </a:ext>
            </a:extLst>
          </p:cNvPr>
          <p:cNvGrpSpPr/>
          <p:nvPr/>
        </p:nvGrpSpPr>
        <p:grpSpPr>
          <a:xfrm>
            <a:off x="1069597" y="4783163"/>
            <a:ext cx="3990024" cy="1334169"/>
            <a:chOff x="1069597" y="4783163"/>
            <a:chExt cx="3990024" cy="133416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D151813-DB74-43D6-B12B-D988094230D7}"/>
                </a:ext>
              </a:extLst>
            </p:cNvPr>
            <p:cNvSpPr/>
            <p:nvPr/>
          </p:nvSpPr>
          <p:spPr>
            <a:xfrm>
              <a:off x="1069597" y="4803169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EA09FC-9D26-485B-82A8-2B1330BEB99A}"/>
                </a:ext>
              </a:extLst>
            </p:cNvPr>
            <p:cNvSpPr/>
            <p:nvPr/>
          </p:nvSpPr>
          <p:spPr>
            <a:xfrm>
              <a:off x="2498973" y="5199436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A69C9D6-1372-4590-B5CF-EFE0DD1E6759}"/>
                </a:ext>
              </a:extLst>
            </p:cNvPr>
            <p:cNvSpPr/>
            <p:nvPr/>
          </p:nvSpPr>
          <p:spPr>
            <a:xfrm>
              <a:off x="1426059" y="4783163"/>
              <a:ext cx="3633562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BI and Apps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7A730D5-23E5-4206-936D-4BF53E753BC2}"/>
                </a:ext>
              </a:extLst>
            </p:cNvPr>
            <p:cNvSpPr/>
            <p:nvPr/>
          </p:nvSpPr>
          <p:spPr>
            <a:xfrm>
              <a:off x="1161326" y="5155246"/>
              <a:ext cx="1376352" cy="954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Data-driven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Business analytics and reporting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93D850-60CF-42E9-BA14-FEF6A47530F4}"/>
                </a:ext>
              </a:extLst>
            </p:cNvPr>
            <p:cNvSpPr/>
            <p:nvPr/>
          </p:nvSpPr>
          <p:spPr>
            <a:xfrm>
              <a:off x="2564518" y="5178613"/>
              <a:ext cx="2297898" cy="9387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BI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Apps + Flow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Data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SQL Server</a:t>
              </a:r>
            </a:p>
          </p:txBody>
        </p:sp>
      </p:grpSp>
      <p:sp>
        <p:nvSpPr>
          <p:cNvPr id="60" name="Ribbon_E9D1" title="Icon of a ribbon award">
            <a:extLst>
              <a:ext uri="{FF2B5EF4-FFF2-40B4-BE49-F238E27FC236}">
                <a16:creationId xmlns:a16="http://schemas.microsoft.com/office/drawing/2014/main" id="{EF8EA205-3C95-4562-8A52-BE364223F1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8307" y="5903392"/>
            <a:ext cx="248703" cy="409657"/>
          </a:xfrm>
          <a:custGeom>
            <a:avLst/>
            <a:gdLst>
              <a:gd name="T0" fmla="*/ 1130 w 2260"/>
              <a:gd name="T1" fmla="*/ 1758 h 3656"/>
              <a:gd name="T2" fmla="*/ 502 w 2260"/>
              <a:gd name="T3" fmla="*/ 1130 h 3656"/>
              <a:gd name="T4" fmla="*/ 1130 w 2260"/>
              <a:gd name="T5" fmla="*/ 502 h 3656"/>
              <a:gd name="T6" fmla="*/ 1758 w 2260"/>
              <a:gd name="T7" fmla="*/ 1130 h 3656"/>
              <a:gd name="T8" fmla="*/ 1130 w 2260"/>
              <a:gd name="T9" fmla="*/ 1758 h 3656"/>
              <a:gd name="T10" fmla="*/ 2260 w 2260"/>
              <a:gd name="T11" fmla="*/ 1130 h 3656"/>
              <a:gd name="T12" fmla="*/ 1130 w 2260"/>
              <a:gd name="T13" fmla="*/ 0 h 3656"/>
              <a:gd name="T14" fmla="*/ 0 w 2260"/>
              <a:gd name="T15" fmla="*/ 1130 h 3656"/>
              <a:gd name="T16" fmla="*/ 1130 w 2260"/>
              <a:gd name="T17" fmla="*/ 2260 h 3656"/>
              <a:gd name="T18" fmla="*/ 2260 w 2260"/>
              <a:gd name="T19" fmla="*/ 1130 h 3656"/>
              <a:gd name="T20" fmla="*/ 254 w 2260"/>
              <a:gd name="T21" fmla="*/ 1856 h 3656"/>
              <a:gd name="T22" fmla="*/ 254 w 2260"/>
              <a:gd name="T23" fmla="*/ 3656 h 3656"/>
              <a:gd name="T24" fmla="*/ 1126 w 2260"/>
              <a:gd name="T25" fmla="*/ 3252 h 3656"/>
              <a:gd name="T26" fmla="*/ 2006 w 2260"/>
              <a:gd name="T27" fmla="*/ 3656 h 3656"/>
              <a:gd name="T28" fmla="*/ 2006 w 2260"/>
              <a:gd name="T29" fmla="*/ 1856 h 3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0" h="3656">
                <a:moveTo>
                  <a:pt x="1130" y="1758"/>
                </a:moveTo>
                <a:cubicBezTo>
                  <a:pt x="783" y="1758"/>
                  <a:pt x="502" y="1477"/>
                  <a:pt x="502" y="1130"/>
                </a:cubicBezTo>
                <a:cubicBezTo>
                  <a:pt x="502" y="784"/>
                  <a:pt x="783" y="502"/>
                  <a:pt x="1130" y="502"/>
                </a:cubicBezTo>
                <a:cubicBezTo>
                  <a:pt x="1477" y="502"/>
                  <a:pt x="1758" y="784"/>
                  <a:pt x="1758" y="1130"/>
                </a:cubicBezTo>
                <a:cubicBezTo>
                  <a:pt x="1758" y="1477"/>
                  <a:pt x="1477" y="1758"/>
                  <a:pt x="1130" y="1758"/>
                </a:cubicBezTo>
                <a:close/>
                <a:moveTo>
                  <a:pt x="2260" y="1130"/>
                </a:moveTo>
                <a:cubicBezTo>
                  <a:pt x="2260" y="506"/>
                  <a:pt x="1754" y="0"/>
                  <a:pt x="1130" y="0"/>
                </a:cubicBezTo>
                <a:cubicBezTo>
                  <a:pt x="506" y="0"/>
                  <a:pt x="0" y="506"/>
                  <a:pt x="0" y="1130"/>
                </a:cubicBezTo>
                <a:cubicBezTo>
                  <a:pt x="0" y="1754"/>
                  <a:pt x="506" y="2260"/>
                  <a:pt x="1130" y="2260"/>
                </a:cubicBezTo>
                <a:cubicBezTo>
                  <a:pt x="1754" y="2260"/>
                  <a:pt x="2260" y="1754"/>
                  <a:pt x="2260" y="1130"/>
                </a:cubicBezTo>
                <a:close/>
                <a:moveTo>
                  <a:pt x="254" y="1856"/>
                </a:moveTo>
                <a:cubicBezTo>
                  <a:pt x="254" y="3656"/>
                  <a:pt x="254" y="3656"/>
                  <a:pt x="254" y="3656"/>
                </a:cubicBezTo>
                <a:cubicBezTo>
                  <a:pt x="1126" y="3252"/>
                  <a:pt x="1126" y="3252"/>
                  <a:pt x="1126" y="3252"/>
                </a:cubicBezTo>
                <a:cubicBezTo>
                  <a:pt x="2006" y="3656"/>
                  <a:pt x="2006" y="3656"/>
                  <a:pt x="2006" y="3656"/>
                </a:cubicBezTo>
                <a:cubicBezTo>
                  <a:pt x="2006" y="1856"/>
                  <a:pt x="2006" y="1856"/>
                  <a:pt x="2006" y="185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E2D3B6-E03F-4651-9FA6-ECDB323BCF2B}"/>
              </a:ext>
            </a:extLst>
          </p:cNvPr>
          <p:cNvGrpSpPr/>
          <p:nvPr/>
        </p:nvGrpSpPr>
        <p:grpSpPr>
          <a:xfrm>
            <a:off x="4620212" y="1738228"/>
            <a:ext cx="3635029" cy="1589926"/>
            <a:chOff x="4620212" y="1738228"/>
            <a:chExt cx="3635029" cy="158992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7E69DAF-7DDA-447E-A6E2-B6D94DB32211}"/>
                </a:ext>
              </a:extLst>
            </p:cNvPr>
            <p:cNvSpPr/>
            <p:nvPr/>
          </p:nvSpPr>
          <p:spPr>
            <a:xfrm>
              <a:off x="5308521" y="1738228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0E20D0-7946-4C3D-9660-CD106530BBDE}"/>
                </a:ext>
              </a:extLst>
            </p:cNvPr>
            <p:cNvGrpSpPr/>
            <p:nvPr/>
          </p:nvGrpSpPr>
          <p:grpSpPr>
            <a:xfrm>
              <a:off x="4620212" y="2013645"/>
              <a:ext cx="3635029" cy="1314509"/>
              <a:chOff x="4620212" y="2013645"/>
              <a:chExt cx="3635029" cy="131450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4778F45-6BEF-412C-9960-855D791B4864}"/>
                  </a:ext>
                </a:extLst>
              </p:cNvPr>
              <p:cNvSpPr/>
              <p:nvPr/>
            </p:nvSpPr>
            <p:spPr>
              <a:xfrm>
                <a:off x="5561105" y="2013645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“Accelerators”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A01C7DD-E66B-4AD4-B1DC-E7A38F5677EB}"/>
                  </a:ext>
                </a:extLst>
              </p:cNvPr>
              <p:cNvSpPr/>
              <p:nvPr/>
            </p:nvSpPr>
            <p:spPr>
              <a:xfrm>
                <a:off x="5308521" y="2344842"/>
                <a:ext cx="1231124" cy="95410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Solution specific 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Services and patterns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0476F7-39F8-418D-8C74-8B517503BE17}"/>
                  </a:ext>
                </a:extLst>
              </p:cNvPr>
              <p:cNvSpPr/>
              <p:nvPr/>
            </p:nvSpPr>
            <p:spPr>
              <a:xfrm>
                <a:off x="6564671" y="2413754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F80AD17-37BC-49E5-8146-1948EF4401E8}"/>
                  </a:ext>
                </a:extLst>
              </p:cNvPr>
              <p:cNvSpPr/>
              <p:nvPr/>
            </p:nvSpPr>
            <p:spPr>
              <a:xfrm>
                <a:off x="6614480" y="2392747"/>
                <a:ext cx="1640761" cy="6001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Bot Service</a:t>
                </a:r>
                <a:b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Services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Search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2396EB6-C7F8-415E-AE33-4F3933D65D1A}"/>
                  </a:ext>
                </a:extLst>
              </p:cNvPr>
              <p:cNvSpPr txBox="1"/>
              <p:nvPr/>
            </p:nvSpPr>
            <p:spPr>
              <a:xfrm>
                <a:off x="4620212" y="2297368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6D2252-CD9A-40D7-BABE-D5CC9730DA17}"/>
              </a:ext>
            </a:extLst>
          </p:cNvPr>
          <p:cNvGrpSpPr/>
          <p:nvPr/>
        </p:nvGrpSpPr>
        <p:grpSpPr>
          <a:xfrm>
            <a:off x="2330101" y="2927880"/>
            <a:ext cx="3218455" cy="1726375"/>
            <a:chOff x="2330101" y="2927880"/>
            <a:chExt cx="3218455" cy="17263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166E9A-7173-4974-AFF8-C55156C93C77}"/>
                </a:ext>
              </a:extLst>
            </p:cNvPr>
            <p:cNvSpPr/>
            <p:nvPr/>
          </p:nvSpPr>
          <p:spPr>
            <a:xfrm>
              <a:off x="3847170" y="3556250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2556CF-89E0-43EB-BE42-D56EFB3BA1D9}"/>
                </a:ext>
              </a:extLst>
            </p:cNvPr>
            <p:cNvGrpSpPr/>
            <p:nvPr/>
          </p:nvGrpSpPr>
          <p:grpSpPr>
            <a:xfrm>
              <a:off x="2330101" y="2927880"/>
              <a:ext cx="3218455" cy="1726375"/>
              <a:chOff x="2330101" y="2927880"/>
              <a:chExt cx="3218455" cy="1726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97F04A2-F004-4179-A93B-D376B68C5CEC}"/>
                  </a:ext>
                </a:extLst>
              </p:cNvPr>
              <p:cNvGrpSpPr/>
              <p:nvPr/>
            </p:nvGrpSpPr>
            <p:grpSpPr>
              <a:xfrm>
                <a:off x="2580477" y="2927880"/>
                <a:ext cx="2968079" cy="1535705"/>
                <a:chOff x="2580477" y="2927880"/>
                <a:chExt cx="2968079" cy="1535705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86419DC-B90E-4D40-99C6-0380A9E12F9B}"/>
                    </a:ext>
                  </a:extLst>
                </p:cNvPr>
                <p:cNvSpPr/>
                <p:nvPr/>
              </p:nvSpPr>
              <p:spPr>
                <a:xfrm>
                  <a:off x="2580477" y="2927880"/>
                  <a:ext cx="302782" cy="32094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E957C4C-9031-4495-8B77-02F488925643}"/>
                    </a:ext>
                  </a:extLst>
                </p:cNvPr>
                <p:cNvSpPr/>
                <p:nvPr/>
              </p:nvSpPr>
              <p:spPr>
                <a:xfrm>
                  <a:off x="2883259" y="3141755"/>
                  <a:ext cx="2665297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SaaS with AI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6654B8E-2F51-4B55-9ABF-CB6B6E8EA2BA}"/>
                    </a:ext>
                  </a:extLst>
                </p:cNvPr>
                <p:cNvSpPr/>
                <p:nvPr/>
              </p:nvSpPr>
              <p:spPr>
                <a:xfrm>
                  <a:off x="2816646" y="3508343"/>
                  <a:ext cx="1042389" cy="95410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Immediate actionable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insights with AI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396AF2C-F39D-42CD-AD34-E40D51FEBCCF}"/>
                    </a:ext>
                  </a:extLst>
                </p:cNvPr>
                <p:cNvSpPr/>
                <p:nvPr/>
              </p:nvSpPr>
              <p:spPr>
                <a:xfrm>
                  <a:off x="3859035" y="3524866"/>
                  <a:ext cx="1647226" cy="93871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O365 AI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Sales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Marketing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Cust. Service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Workplace Analytics</a:t>
                  </a: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3158C1-EA10-4AF1-A103-765F98C22780}"/>
                  </a:ext>
                </a:extLst>
              </p:cNvPr>
              <p:cNvSpPr txBox="1"/>
              <p:nvPr/>
            </p:nvSpPr>
            <p:spPr>
              <a:xfrm>
                <a:off x="2330101" y="4038702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435A2A-D160-4B7E-9714-FE3A98EE6195}"/>
              </a:ext>
            </a:extLst>
          </p:cNvPr>
          <p:cNvGrpSpPr/>
          <p:nvPr/>
        </p:nvGrpSpPr>
        <p:grpSpPr>
          <a:xfrm>
            <a:off x="7484767" y="1140126"/>
            <a:ext cx="4257797" cy="1896240"/>
            <a:chOff x="7484767" y="1140126"/>
            <a:chExt cx="4257797" cy="18962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A44C91-0EBE-41C8-9265-48A2E4C1BAF7}"/>
                </a:ext>
              </a:extLst>
            </p:cNvPr>
            <p:cNvGrpSpPr/>
            <p:nvPr/>
          </p:nvGrpSpPr>
          <p:grpSpPr>
            <a:xfrm>
              <a:off x="8466372" y="1299226"/>
              <a:ext cx="2973410" cy="1269257"/>
              <a:chOff x="7839565" y="3341186"/>
              <a:chExt cx="2973410" cy="126925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BD7F714-B3F5-4E63-9218-C02E68DD6E82}"/>
                  </a:ext>
                </a:extLst>
              </p:cNvPr>
              <p:cNvSpPr/>
              <p:nvPr/>
            </p:nvSpPr>
            <p:spPr>
              <a:xfrm>
                <a:off x="8147678" y="3341186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Platform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89003AC-5E3E-4047-AFD6-53D0A6E87698}"/>
                  </a:ext>
                </a:extLst>
              </p:cNvPr>
              <p:cNvSpPr/>
              <p:nvPr/>
            </p:nvSpPr>
            <p:spPr>
              <a:xfrm>
                <a:off x="7839565" y="3696043"/>
                <a:ext cx="1640761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Data science and Deep AI capability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4B01D4-DB5A-4C49-A191-184D7F8C0441}"/>
                  </a:ext>
                </a:extLst>
              </p:cNvPr>
              <p:cNvSpPr/>
              <p:nvPr/>
            </p:nvSpPr>
            <p:spPr>
              <a:xfrm>
                <a:off x="9382728" y="3696043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B88B87B-D8B7-440B-8F07-5DDEA4A8721B}"/>
                </a:ext>
              </a:extLst>
            </p:cNvPr>
            <p:cNvSpPr/>
            <p:nvPr/>
          </p:nvSpPr>
          <p:spPr>
            <a:xfrm>
              <a:off x="8471703" y="1140126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5723CD-4FFF-4D0E-BCF6-4091C102E908}"/>
                </a:ext>
              </a:extLst>
            </p:cNvPr>
            <p:cNvSpPr/>
            <p:nvPr/>
          </p:nvSpPr>
          <p:spPr>
            <a:xfrm>
              <a:off x="10101803" y="1589816"/>
              <a:ext cx="1640761" cy="144655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ML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AI Infrastructure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78D4"/>
                  </a:solidFill>
                  <a:latin typeface="Segoe UI Light" panose="020B0502040204020203" pitchFamily="34" charset="0"/>
                </a:rPr>
                <a:t>Databricks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Open Frameworks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Search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EDEA49-0659-4171-A900-935355EB0467}"/>
                </a:ext>
              </a:extLst>
            </p:cNvPr>
            <p:cNvSpPr txBox="1"/>
            <p:nvPr/>
          </p:nvSpPr>
          <p:spPr>
            <a:xfrm>
              <a:off x="7484767" y="1443623"/>
              <a:ext cx="33342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+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F4A9E21-C6CB-41E8-AF11-741DF1285B37}"/>
              </a:ext>
            </a:extLst>
          </p:cNvPr>
          <p:cNvCxnSpPr/>
          <p:nvPr/>
        </p:nvCxnSpPr>
        <p:spPr>
          <a:xfrm>
            <a:off x="588263" y="6313049"/>
            <a:ext cx="11310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B5088B-98BE-44DC-9B4C-C7E0C4195386}"/>
              </a:ext>
            </a:extLst>
          </p:cNvPr>
          <p:cNvCxnSpPr/>
          <p:nvPr/>
        </p:nvCxnSpPr>
        <p:spPr>
          <a:xfrm flipV="1">
            <a:off x="588263" y="1299226"/>
            <a:ext cx="0" cy="4998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165015-2E1B-40AE-AC24-46D4C046D885}"/>
              </a:ext>
            </a:extLst>
          </p:cNvPr>
          <p:cNvSpPr txBox="1"/>
          <p:nvPr/>
        </p:nvSpPr>
        <p:spPr>
          <a:xfrm rot="16200000">
            <a:off x="-295687" y="3018644"/>
            <a:ext cx="13234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Experience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7CE1BD-9737-4E05-A21E-364B40EEEC55}"/>
              </a:ext>
            </a:extLst>
          </p:cNvPr>
          <p:cNvSpPr txBox="1"/>
          <p:nvPr/>
        </p:nvSpPr>
        <p:spPr>
          <a:xfrm>
            <a:off x="5691213" y="6438871"/>
            <a:ext cx="1696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Customization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C2CDF9-B76A-47E8-897D-9A8B2F12CD11}"/>
              </a:ext>
            </a:extLst>
          </p:cNvPr>
          <p:cNvGrpSpPr/>
          <p:nvPr/>
        </p:nvGrpSpPr>
        <p:grpSpPr>
          <a:xfrm>
            <a:off x="4075189" y="3151102"/>
            <a:ext cx="7667376" cy="2771630"/>
            <a:chOff x="4075189" y="3151102"/>
            <a:chExt cx="7667376" cy="27716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9C1D46-1562-4865-B6DB-2DB9F9D0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5189" y="3151102"/>
              <a:ext cx="7667376" cy="277163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67FEBC-FA28-405E-9A2E-C30169E41E7D}"/>
                </a:ext>
              </a:extLst>
            </p:cNvPr>
            <p:cNvSpPr txBox="1"/>
            <p:nvPr/>
          </p:nvSpPr>
          <p:spPr>
            <a:xfrm>
              <a:off x="7708751" y="4480146"/>
              <a:ext cx="1936428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Data Estate</a:t>
              </a: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A22E588-0BFE-4F95-963E-BCCD753B2BD1}"/>
              </a:ext>
            </a:extLst>
          </p:cNvPr>
          <p:cNvSpPr/>
          <p:nvPr/>
        </p:nvSpPr>
        <p:spPr bwMode="auto">
          <a:xfrm>
            <a:off x="6653177" y="3020871"/>
            <a:ext cx="3910194" cy="752842"/>
          </a:xfrm>
          <a:prstGeom prst="roundRect">
            <a:avLst>
              <a:gd name="adj" fmla="val 44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1" name="MiniExpand_E93A" title="Icon of a rectangle on the lower-left inside a larger rectangle with an arrow pointed to the upper-right corner">
            <a:extLst>
              <a:ext uri="{FF2B5EF4-FFF2-40B4-BE49-F238E27FC236}">
                <a16:creationId xmlns:a16="http://schemas.microsoft.com/office/drawing/2014/main" id="{DF70445A-DC23-470A-B1F8-1CB17CC58A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1803" y="3151102"/>
            <a:ext cx="369725" cy="318777"/>
          </a:xfrm>
          <a:custGeom>
            <a:avLst/>
            <a:gdLst>
              <a:gd name="T0" fmla="*/ 3493 w 4781"/>
              <a:gd name="T1" fmla="*/ 0 h 4047"/>
              <a:gd name="T2" fmla="*/ 4781 w 4781"/>
              <a:gd name="T3" fmla="*/ 0 h 4047"/>
              <a:gd name="T4" fmla="*/ 4781 w 4781"/>
              <a:gd name="T5" fmla="*/ 1288 h 4047"/>
              <a:gd name="T6" fmla="*/ 4781 w 4781"/>
              <a:gd name="T7" fmla="*/ 0 h 4047"/>
              <a:gd name="T8" fmla="*/ 2889 w 4781"/>
              <a:gd name="T9" fmla="*/ 1894 h 4047"/>
              <a:gd name="T10" fmla="*/ 3126 w 4781"/>
              <a:gd name="T11" fmla="*/ 0 h 4047"/>
              <a:gd name="T12" fmla="*/ 0 w 4781"/>
              <a:gd name="T13" fmla="*/ 0 h 4047"/>
              <a:gd name="T14" fmla="*/ 0 w 4781"/>
              <a:gd name="T15" fmla="*/ 4047 h 4047"/>
              <a:gd name="T16" fmla="*/ 4781 w 4781"/>
              <a:gd name="T17" fmla="*/ 4047 h 4047"/>
              <a:gd name="T18" fmla="*/ 4781 w 4781"/>
              <a:gd name="T19" fmla="*/ 1656 h 4047"/>
              <a:gd name="T20" fmla="*/ 2207 w 4781"/>
              <a:gd name="T21" fmla="*/ 4047 h 4047"/>
              <a:gd name="T22" fmla="*/ 2207 w 4781"/>
              <a:gd name="T23" fmla="*/ 2575 h 4047"/>
              <a:gd name="T24" fmla="*/ 0 w 4781"/>
              <a:gd name="T25" fmla="*/ 2575 h 4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81" h="4047">
                <a:moveTo>
                  <a:pt x="3493" y="0"/>
                </a:moveTo>
                <a:lnTo>
                  <a:pt x="4781" y="0"/>
                </a:lnTo>
                <a:lnTo>
                  <a:pt x="4781" y="1288"/>
                </a:lnTo>
                <a:moveTo>
                  <a:pt x="4781" y="0"/>
                </a:moveTo>
                <a:lnTo>
                  <a:pt x="2889" y="1894"/>
                </a:lnTo>
                <a:moveTo>
                  <a:pt x="3126" y="0"/>
                </a:moveTo>
                <a:lnTo>
                  <a:pt x="0" y="0"/>
                </a:lnTo>
                <a:lnTo>
                  <a:pt x="0" y="4047"/>
                </a:lnTo>
                <a:lnTo>
                  <a:pt x="4781" y="4047"/>
                </a:lnTo>
                <a:lnTo>
                  <a:pt x="4781" y="1656"/>
                </a:lnTo>
                <a:moveTo>
                  <a:pt x="2207" y="4047"/>
                </a:moveTo>
                <a:lnTo>
                  <a:pt x="2207" y="2575"/>
                </a:lnTo>
                <a:lnTo>
                  <a:pt x="0" y="2575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3A5363-3BF4-4F25-9140-F4C14D273D76}"/>
              </a:ext>
            </a:extLst>
          </p:cNvPr>
          <p:cNvSpPr/>
          <p:nvPr/>
        </p:nvSpPr>
        <p:spPr>
          <a:xfrm>
            <a:off x="6685099" y="3041879"/>
            <a:ext cx="508249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Industry Accelerators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Solution Templates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Analytics Templates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22FCB81-C8F2-2A44-BD00-3A8FC8EA778D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Microsoft AI Journey – Where to Start</a:t>
            </a:r>
            <a:br>
              <a:rPr lang="en-IN" dirty="0">
                <a:solidFill>
                  <a:schemeClr val="bg2">
                    <a:lumMod val="25000"/>
                  </a:schemeClr>
                </a:solidFill>
              </a:rPr>
            </a:b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3F1F4D9-ADAB-A541-94B6-279106A97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13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Focus vital (and expensive) resources on core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EBD75-81ED-7A4A-B051-83614DC7D4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925" y="1723041"/>
            <a:ext cx="8639960" cy="4193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C5DBA-148C-0249-B725-DE7E31EC0711}"/>
              </a:ext>
            </a:extLst>
          </p:cNvPr>
          <p:cNvSpPr txBox="1"/>
          <p:nvPr/>
        </p:nvSpPr>
        <p:spPr>
          <a:xfrm>
            <a:off x="1920924" y="5989658"/>
            <a:ext cx="863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https://customers.microsoft.com/en-us/story/731196-uber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Purposeful Artificial Intelligence – “Simple AI”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1920924" y="1415264"/>
            <a:ext cx="870100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Uber Case Study – Uber has the data science resources, but chose to leverage Microsoft </a:t>
            </a:r>
          </a:p>
        </p:txBody>
      </p:sp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C4D10E42-3C57-234B-A4BA-4D447B756CE6}"/>
              </a:ext>
            </a:extLst>
          </p:cNvPr>
          <p:cNvSpPr/>
          <p:nvPr/>
        </p:nvSpPr>
        <p:spPr bwMode="auto">
          <a:xfrm>
            <a:off x="2547257" y="5989658"/>
            <a:ext cx="7489372" cy="4616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53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49738" y="3747957"/>
            <a:ext cx="5692874" cy="2215991"/>
          </a:xfrm>
        </p:spPr>
        <p:txBody>
          <a:bodyPr/>
          <a:lstStyle/>
          <a:p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From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Rule-based Decisions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to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Machine Intelligence Decisions</a:t>
            </a:r>
          </a:p>
        </p:txBody>
      </p:sp>
    </p:spTree>
    <p:extLst>
      <p:ext uri="{BB962C8B-B14F-4D97-AF65-F5344CB8AC3E}">
        <p14:creationId xmlns:p14="http://schemas.microsoft.com/office/powerpoint/2010/main" val="9216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Choices present themselves with various factors leading to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We are presented with choices everyday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CD88A16-42C4-434B-9B21-0CDA4279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95" y="1694711"/>
            <a:ext cx="8242141" cy="516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6">
            <a:extLst>
              <a:ext uri="{FF2B5EF4-FFF2-40B4-BE49-F238E27FC236}">
                <a16:creationId xmlns:a16="http://schemas.microsoft.com/office/drawing/2014/main" id="{DD2A6408-AAA4-7445-AF59-5A75ECBA6D78}"/>
              </a:ext>
            </a:extLst>
          </p:cNvPr>
          <p:cNvSpPr txBox="1">
            <a:spLocks/>
          </p:cNvSpPr>
          <p:nvPr/>
        </p:nvSpPr>
        <p:spPr>
          <a:xfrm>
            <a:off x="2529714" y="1311127"/>
            <a:ext cx="6385685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Which route should I take to work/shopping/family?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72A3B-9757-2749-82B3-DA6A739E85B1}"/>
              </a:ext>
            </a:extLst>
          </p:cNvPr>
          <p:cNvSpPr/>
          <p:nvPr/>
        </p:nvSpPr>
        <p:spPr>
          <a:xfrm>
            <a:off x="8558107" y="3573492"/>
            <a:ext cx="34916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of Day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events affecting driving conditions (i.e. weather)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straightforward drive versus complicated backroads/turns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Tolls versus FREE roads</a:t>
            </a:r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10145AE7-93A5-0040-97BC-33E7A3144003}"/>
              </a:ext>
            </a:extLst>
          </p:cNvPr>
          <p:cNvSpPr txBox="1">
            <a:spLocks/>
          </p:cNvSpPr>
          <p:nvPr/>
        </p:nvSpPr>
        <p:spPr>
          <a:xfrm>
            <a:off x="8678910" y="3204160"/>
            <a:ext cx="29263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Factors to consider</a:t>
            </a:r>
          </a:p>
        </p:txBody>
      </p:sp>
    </p:spTree>
    <p:extLst>
      <p:ext uri="{BB962C8B-B14F-4D97-AF65-F5344CB8AC3E}">
        <p14:creationId xmlns:p14="http://schemas.microsoft.com/office/powerpoint/2010/main" val="8222663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Facebook uses hyper-personalization, with the ability to treat every individual uniquely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complex software systems make decisions?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CB68E-6D43-994B-8E36-47E003A794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" y="2205782"/>
            <a:ext cx="4103223" cy="367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C70DE-C0B8-5F47-9785-65B7E6F204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87" y="2205782"/>
            <a:ext cx="3486025" cy="3671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CEE18-44A8-5D4E-882B-7EF1B739102B}"/>
              </a:ext>
            </a:extLst>
          </p:cNvPr>
          <p:cNvSpPr/>
          <p:nvPr/>
        </p:nvSpPr>
        <p:spPr>
          <a:xfrm>
            <a:off x="4303388" y="1794591"/>
            <a:ext cx="3690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Why was I served Microsoft ads?(*)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7A40-91F5-CD40-A86C-6AF74D6FCA7C}"/>
              </a:ext>
            </a:extLst>
          </p:cNvPr>
          <p:cNvSpPr/>
          <p:nvPr/>
        </p:nvSpPr>
        <p:spPr>
          <a:xfrm>
            <a:off x="7994019" y="1780290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Wouldn’t it make sense to do this?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34205" y="1794591"/>
            <a:ext cx="346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If I claim to work from Microsoft...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E1CD8-09B4-B440-A8E8-ED97C1F5131D}"/>
              </a:ext>
            </a:extLst>
          </p:cNvPr>
          <p:cNvSpPr txBox="1"/>
          <p:nvPr/>
        </p:nvSpPr>
        <p:spPr>
          <a:xfrm>
            <a:off x="7994019" y="2484128"/>
            <a:ext cx="3862201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 a rule to filter or prevent ads from showing on my Facebook feed?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(work == “Microsoft”)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DoNotShowMicrosftAds();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75E74C-9F64-764C-A8A5-E2BEA1EB7D20}"/>
              </a:ext>
            </a:extLst>
          </p:cNvPr>
          <p:cNvSpPr/>
          <p:nvPr/>
        </p:nvSpPr>
        <p:spPr>
          <a:xfrm>
            <a:off x="34205" y="6488668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* - Until around 2018, Facebook ad serving became more autonomous and driven by Machine Intelligence decisions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1AB2C-EFFA-8843-AF2D-3CE7C54C5BF8}"/>
              </a:ext>
            </a:extLst>
          </p:cNvPr>
          <p:cNvSpPr/>
          <p:nvPr/>
        </p:nvSpPr>
        <p:spPr>
          <a:xfrm>
            <a:off x="34205" y="6068033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The millions of manual rules that would have to be created, tested, managed, supported would be pragmatically prohibitive.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9896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1E4AB6-8C26-2B43-8B60-1BCF061D0552}"/>
              </a:ext>
            </a:extLst>
          </p:cNvPr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Contrasting a Rule-based System versus a Machine Intelligence decision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Rule-based vs Machine Intelligence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12F5D1-3D68-3D44-B736-8C58D6987AE7}"/>
              </a:ext>
            </a:extLst>
          </p:cNvPr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Rule-based System(s)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1D9EB-B028-294A-B422-F1FB9C0BDB8D}"/>
              </a:ext>
            </a:extLst>
          </p:cNvPr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77536E-198C-E246-AE67-6989E0840CAA}"/>
              </a:ext>
            </a:extLst>
          </p:cNvPr>
          <p:cNvGrpSpPr/>
          <p:nvPr/>
        </p:nvGrpSpPr>
        <p:grpSpPr>
          <a:xfrm>
            <a:off x="2518645" y="1358197"/>
            <a:ext cx="6504346" cy="271365"/>
            <a:chOff x="2269882" y="1886222"/>
            <a:chExt cx="7896711" cy="5288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48289D-D945-8240-BF89-D03DE0332E8A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A12F426-FE2C-5141-B03A-ABB48896544A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F0995F-A72C-924F-A743-6A774DD1E13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CC5EA6E-BD53-1C45-B72D-36C4EFBA9300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7F28B-4D74-E845-BEDE-1320A62A14B8}"/>
                </a:ext>
              </a:extLst>
            </p:cNvPr>
            <p:cNvSpPr/>
            <p:nvPr/>
          </p:nvSpPr>
          <p:spPr bwMode="auto">
            <a:xfrm>
              <a:off x="4487499" y="1886222"/>
              <a:ext cx="3461477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Systems: Rule-based vs Machine Intelligence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0BC962D-9FC8-F542-B99D-3ECC4B242FBA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E95773-F1DD-2345-A080-D78B35034B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Machine Intelligence System(s)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D49575-DFBA-CF45-B0BE-7965DD2043C3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Intelligence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(AI, ML, Statistics) combined with domain expertise is used to follow processes to generate models that form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generated-decision systems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NO explicit rules are programmed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implemented, rather systems leverage the dynamic nature of machine intelligence models and the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Segoe UI Semilight" panose="020B0402040204020203" pitchFamily="34" charset="0"/>
              </a:rPr>
              <a:t>rules are learned and constantly adapt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Explaining &amp; understanding generated rules can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made much easier by ML &amp; AI explainability frameworks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Easier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AEF514-93B3-9B4C-83B5-70AD39FF20E4}"/>
              </a:ext>
            </a:extLst>
          </p:cNvPr>
          <p:cNvSpPr/>
          <p:nvPr/>
        </p:nvSpPr>
        <p:spPr bwMode="auto">
          <a:xfrm>
            <a:off x="487509" y="2774756"/>
            <a:ext cx="4182461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Collective Intelligence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of human domain experts is used to create artificial thresholds that form “if-then” statements.  Combined these statements can form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rule-based decision system(s)</a:t>
            </a:r>
            <a:r>
              <a:rPr lang="en-US" sz="1600" b="1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Explicit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are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Segoe UI Semilight" panose="020B0402040204020203" pitchFamily="34" charset="0"/>
              </a:rPr>
              <a:t>created,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materialized &amp; implemented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into processes.  Rules need to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maintained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as they can change with the evolution of the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Explaining &amp; understanding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manually created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 can be difficult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require additional statistical analysis.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Harder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744280-BD81-3048-9B4C-E684E814A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D008F-8A95-D74D-899A-44C9D443C4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5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Simple Machine Learning Decision Tree Generated with Titanic Data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Engines with Decision Tree Algorithms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77536E-198C-E246-AE67-6989E0840CAA}"/>
              </a:ext>
            </a:extLst>
          </p:cNvPr>
          <p:cNvGrpSpPr/>
          <p:nvPr/>
        </p:nvGrpSpPr>
        <p:grpSpPr>
          <a:xfrm>
            <a:off x="3915018" y="1515428"/>
            <a:ext cx="3757577" cy="271365"/>
            <a:chOff x="2269882" y="1886220"/>
            <a:chExt cx="7896711" cy="5288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48289D-D945-8240-BF89-D03DE0332E8A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A12F426-FE2C-5141-B03A-ABB48896544A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F0995F-A72C-924F-A743-6A774DD1E13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CC5EA6E-BD53-1C45-B72D-36C4EFBA9300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7F28B-4D74-E845-BEDE-1320A62A14B8}"/>
                </a:ext>
              </a:extLst>
            </p:cNvPr>
            <p:cNvSpPr/>
            <p:nvPr/>
          </p:nvSpPr>
          <p:spPr bwMode="auto">
            <a:xfrm>
              <a:off x="5349999" y="1886220"/>
              <a:ext cx="2464133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Sex Male?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0BC962D-9FC8-F542-B99D-3ECC4B242FBA}"/>
              </a:ext>
            </a:extLst>
          </p:cNvPr>
          <p:cNvSpPr/>
          <p:nvPr/>
        </p:nvSpPr>
        <p:spPr bwMode="auto">
          <a:xfrm>
            <a:off x="7610339" y="1727475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35C5E8-3370-3842-941C-F1FCAB6A7BB3}"/>
              </a:ext>
            </a:extLst>
          </p:cNvPr>
          <p:cNvSpPr/>
          <p:nvPr/>
        </p:nvSpPr>
        <p:spPr bwMode="auto">
          <a:xfrm>
            <a:off x="3081516" y="1860109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EF19A9-F290-2A42-941A-C6423FEA9D80}"/>
              </a:ext>
            </a:extLst>
          </p:cNvPr>
          <p:cNvSpPr/>
          <p:nvPr/>
        </p:nvSpPr>
        <p:spPr bwMode="auto">
          <a:xfrm>
            <a:off x="6828202" y="1860109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F6FB53-B2AF-7448-8FA5-40DD0CA38887}"/>
              </a:ext>
            </a:extLst>
          </p:cNvPr>
          <p:cNvCxnSpPr>
            <a:cxnSpLocks/>
          </p:cNvCxnSpPr>
          <p:nvPr/>
        </p:nvCxnSpPr>
        <p:spPr>
          <a:xfrm>
            <a:off x="7652376" y="2131474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0D9175C-323A-DD40-91DB-C00406529EB9}"/>
              </a:ext>
            </a:extLst>
          </p:cNvPr>
          <p:cNvSpPr/>
          <p:nvPr/>
        </p:nvSpPr>
        <p:spPr bwMode="auto">
          <a:xfrm>
            <a:off x="6932386" y="2855168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3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Survived – 73%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7B3D3A-1BED-AF42-AA66-82B1E11328BC}"/>
              </a:ext>
            </a:extLst>
          </p:cNvPr>
          <p:cNvCxnSpPr>
            <a:cxnSpLocks/>
          </p:cNvCxnSpPr>
          <p:nvPr/>
        </p:nvCxnSpPr>
        <p:spPr>
          <a:xfrm>
            <a:off x="3917761" y="2131474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53E91E-3C15-DA4B-A436-7102295A7657}"/>
              </a:ext>
            </a:extLst>
          </p:cNvPr>
          <p:cNvGrpSpPr/>
          <p:nvPr/>
        </p:nvGrpSpPr>
        <p:grpSpPr>
          <a:xfrm>
            <a:off x="1984863" y="2855168"/>
            <a:ext cx="3757577" cy="271365"/>
            <a:chOff x="2269882" y="1886220"/>
            <a:chExt cx="7896711" cy="52880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BA72E47-9380-4948-9472-C8C900B44DE9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40D6FED-B907-5647-8E49-42177764321F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66AEA5A-56E5-DB40-A292-F244A480CE09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60D2504-D1B6-994C-8F9F-0FE01DF1C2E1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3C96EB-9281-044C-A080-86997131D0F0}"/>
                </a:ext>
              </a:extLst>
            </p:cNvPr>
            <p:cNvSpPr/>
            <p:nvPr/>
          </p:nvSpPr>
          <p:spPr bwMode="auto">
            <a:xfrm>
              <a:off x="5349999" y="1886220"/>
              <a:ext cx="2464133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Age &gt; 9.5?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EF2A87F5-B978-6E4C-B283-47E513788CD2}"/>
              </a:ext>
            </a:extLst>
          </p:cNvPr>
          <p:cNvSpPr/>
          <p:nvPr/>
        </p:nvSpPr>
        <p:spPr bwMode="auto">
          <a:xfrm>
            <a:off x="1933497" y="3068539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1D9EB-B028-294A-B422-F1FB9C0BDB8D}"/>
              </a:ext>
            </a:extLst>
          </p:cNvPr>
          <p:cNvSpPr/>
          <p:nvPr/>
        </p:nvSpPr>
        <p:spPr bwMode="auto">
          <a:xfrm>
            <a:off x="3863652" y="1728799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D092F9-4CB3-3240-AF15-45A11EA9B9CE}"/>
              </a:ext>
            </a:extLst>
          </p:cNvPr>
          <p:cNvSpPr/>
          <p:nvPr/>
        </p:nvSpPr>
        <p:spPr bwMode="auto">
          <a:xfrm>
            <a:off x="1144778" y="3191034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C66712-54D4-BD40-A410-E2EC209FC12F}"/>
              </a:ext>
            </a:extLst>
          </p:cNvPr>
          <p:cNvSpPr/>
          <p:nvPr/>
        </p:nvSpPr>
        <p:spPr bwMode="auto">
          <a:xfrm>
            <a:off x="5691070" y="3067215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E54ADA-C5D9-B04B-96EA-5C94B1931F31}"/>
              </a:ext>
            </a:extLst>
          </p:cNvPr>
          <p:cNvSpPr/>
          <p:nvPr/>
        </p:nvSpPr>
        <p:spPr bwMode="auto">
          <a:xfrm>
            <a:off x="5336212" y="3194180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DEAEAF-E5EE-0840-A998-E2F5B9B2F953}"/>
              </a:ext>
            </a:extLst>
          </p:cNvPr>
          <p:cNvSpPr/>
          <p:nvPr/>
        </p:nvSpPr>
        <p:spPr bwMode="auto">
          <a:xfrm>
            <a:off x="1246068" y="4258503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5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Perished – 17%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36AD7B-5012-B246-A52A-EE1EDC715E20}"/>
              </a:ext>
            </a:extLst>
          </p:cNvPr>
          <p:cNvCxnSpPr>
            <a:cxnSpLocks/>
          </p:cNvCxnSpPr>
          <p:nvPr/>
        </p:nvCxnSpPr>
        <p:spPr>
          <a:xfrm>
            <a:off x="5734293" y="3458405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A83E8A6-5E59-5742-9B44-850C9114C7CF}"/>
              </a:ext>
            </a:extLst>
          </p:cNvPr>
          <p:cNvGrpSpPr/>
          <p:nvPr/>
        </p:nvGrpSpPr>
        <p:grpSpPr>
          <a:xfrm>
            <a:off x="3801395" y="4200775"/>
            <a:ext cx="3757577" cy="271365"/>
            <a:chOff x="2269882" y="1922614"/>
            <a:chExt cx="7896711" cy="52880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60E8781-2165-6349-8504-6B64E14C08BE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DD50D46-0C3A-8342-8AC7-23BBF73E73DE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942E7BE-792D-B34D-AEDA-EF0197E410A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D709919-141C-984D-8F5B-D422E408A054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89A4B-7CAB-7E41-AB6B-885956C276A5}"/>
                </a:ext>
              </a:extLst>
            </p:cNvPr>
            <p:cNvSpPr/>
            <p:nvPr/>
          </p:nvSpPr>
          <p:spPr bwMode="auto">
            <a:xfrm>
              <a:off x="2662366" y="1922614"/>
              <a:ext cx="7037680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Number of Siblings/Spouses &gt; 2.5?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173E4749-4F97-BA4C-9F90-9C5574A9B85F}"/>
              </a:ext>
            </a:extLst>
          </p:cNvPr>
          <p:cNvSpPr/>
          <p:nvPr/>
        </p:nvSpPr>
        <p:spPr bwMode="auto">
          <a:xfrm>
            <a:off x="3750029" y="4395470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FC0637A-A77C-D249-903D-6CBE1B9C0A89}"/>
              </a:ext>
            </a:extLst>
          </p:cNvPr>
          <p:cNvSpPr/>
          <p:nvPr/>
        </p:nvSpPr>
        <p:spPr bwMode="auto">
          <a:xfrm>
            <a:off x="7496716" y="4394146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F4A3DD-212B-BF4B-B81F-C417D834D2A3}"/>
              </a:ext>
            </a:extLst>
          </p:cNvPr>
          <p:cNvSpPr/>
          <p:nvPr/>
        </p:nvSpPr>
        <p:spPr bwMode="auto">
          <a:xfrm>
            <a:off x="7159452" y="4549309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22CD69-56FB-DB40-BAF1-8FE141AC9314}"/>
              </a:ext>
            </a:extLst>
          </p:cNvPr>
          <p:cNvCxnSpPr>
            <a:cxnSpLocks/>
          </p:cNvCxnSpPr>
          <p:nvPr/>
        </p:nvCxnSpPr>
        <p:spPr>
          <a:xfrm>
            <a:off x="1984863" y="3429000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0E4E742D-D27B-E249-8C3C-6650C0032683}"/>
              </a:ext>
            </a:extLst>
          </p:cNvPr>
          <p:cNvSpPr/>
          <p:nvPr/>
        </p:nvSpPr>
        <p:spPr bwMode="auto">
          <a:xfrm>
            <a:off x="3412765" y="4549048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2D766F-3AA1-C34A-9DBF-124E436C1A46}"/>
              </a:ext>
            </a:extLst>
          </p:cNvPr>
          <p:cNvCxnSpPr>
            <a:cxnSpLocks/>
          </p:cNvCxnSpPr>
          <p:nvPr/>
        </p:nvCxnSpPr>
        <p:spPr>
          <a:xfrm>
            <a:off x="3801395" y="4842185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044B56E-C912-104F-8B9F-CBE560EEACFD}"/>
              </a:ext>
            </a:extLst>
          </p:cNvPr>
          <p:cNvCxnSpPr>
            <a:cxnSpLocks/>
          </p:cNvCxnSpPr>
          <p:nvPr/>
        </p:nvCxnSpPr>
        <p:spPr>
          <a:xfrm>
            <a:off x="7558966" y="4842185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95632B9-B37D-0541-AEB0-0717D4557209}"/>
              </a:ext>
            </a:extLst>
          </p:cNvPr>
          <p:cNvSpPr/>
          <p:nvPr/>
        </p:nvSpPr>
        <p:spPr bwMode="auto">
          <a:xfrm>
            <a:off x="3092289" y="5700511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5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Perished – 2%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B2CC3C-4E28-3A4A-AF5D-9E7B6E2E075B}"/>
              </a:ext>
            </a:extLst>
          </p:cNvPr>
          <p:cNvSpPr/>
          <p:nvPr/>
        </p:nvSpPr>
        <p:spPr bwMode="auto">
          <a:xfrm>
            <a:off x="6835919" y="5701597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3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Survived – 89%</a:t>
            </a:r>
          </a:p>
        </p:txBody>
      </p:sp>
    </p:spTree>
    <p:extLst>
      <p:ext uri="{BB962C8B-B14F-4D97-AF65-F5344CB8AC3E}">
        <p14:creationId xmlns:p14="http://schemas.microsoft.com/office/powerpoint/2010/main" val="3284002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US OCP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78D7"/>
      </a:accent2>
      <a:accent3>
        <a:srgbClr val="004B1C"/>
      </a:accent3>
      <a:accent4>
        <a:srgbClr val="00BCF2"/>
      </a:accent4>
      <a:accent5>
        <a:srgbClr val="D83B01"/>
      </a:accent5>
      <a:accent6>
        <a:srgbClr val="FF8C00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SI Executive Partner Briefing Template" id="{C62F332A-968E-4F49-8EB2-21EF573B5431}" vid="{26C3BD68-F93D-4A9D-AB84-15E87C8D3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B3889E58DB141A6E1281B02136174" ma:contentTypeVersion="12" ma:contentTypeDescription="Create a new document." ma:contentTypeScope="" ma:versionID="40224a94e9bdbe90be120e9d40ce7ef6">
  <xsd:schema xmlns:xsd="http://www.w3.org/2001/XMLSchema" xmlns:xs="http://www.w3.org/2001/XMLSchema" xmlns:p="http://schemas.microsoft.com/office/2006/metadata/properties" xmlns:ns1="http://schemas.microsoft.com/sharepoint/v3" xmlns:ns2="92cc7923-7bd6-4c52-a535-c267c30bc123" xmlns:ns3="59afee55-fc30-40da-a84e-ff6fc62c4efa" targetNamespace="http://schemas.microsoft.com/office/2006/metadata/properties" ma:root="true" ma:fieldsID="2b9deba72fce9833ad5f873748714086" ns1:_="" ns2:_="" ns3:_="">
    <xsd:import namespace="http://schemas.microsoft.com/sharepoint/v3"/>
    <xsd:import namespace="92cc7923-7bd6-4c52-a535-c267c30bc123"/>
    <xsd:import namespace="59afee55-fc30-40da-a84e-ff6fc62c4e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c7923-7bd6-4c52-a535-c267c30bc1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ee55-fc30-40da-a84e-ff6fc62c4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59afee55-fc30-40da-a84e-ff6fc62c4efa"/>
    <ds:schemaRef ds:uri="92cc7923-7bd6-4c52-a535-c267c30bc123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F2B8FE-77BD-4175-8D85-9C31009F9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cc7923-7bd6-4c52-a535-c267c30bc123"/>
    <ds:schemaRef ds:uri="59afee55-fc30-40da-a84e-ff6fc62c4e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FSI Executive Partner Briefing Template</Template>
  <TotalTime>12028</TotalTime>
  <Words>2776</Words>
  <Application>Microsoft Macintosh PowerPoint</Application>
  <PresentationFormat>Widescreen</PresentationFormat>
  <Paragraphs>354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Helvetica</vt:lpstr>
      <vt:lpstr>Open Sans Light</vt:lpstr>
      <vt:lpstr>Open Sans Regular</vt:lpstr>
      <vt:lpstr>Segoe UI</vt:lpstr>
      <vt:lpstr>Segoe UI Light</vt:lpstr>
      <vt:lpstr>Segoe UI Semibold</vt:lpstr>
      <vt:lpstr>Segoe UI Semilight</vt:lpstr>
      <vt:lpstr>Wingdings</vt:lpstr>
      <vt:lpstr>WHITE TEMPLATE</vt:lpstr>
      <vt:lpstr>Machine Intelligence Decision Analysis</vt:lpstr>
      <vt:lpstr>Agenda – Machine Intelligence Decision Analysis </vt:lpstr>
      <vt:lpstr>PowerPoint Presentation</vt:lpstr>
      <vt:lpstr>Focus vital (and expensive) resources on core business</vt:lpstr>
      <vt:lpstr>From  Rule-based Decisions to Machine Intelligence Decisions</vt:lpstr>
      <vt:lpstr>Choices present themselves with various factors leading to decisions</vt:lpstr>
      <vt:lpstr>Facebook uses hyper-personalization, with the ability to treat every individual uniquely</vt:lpstr>
      <vt:lpstr>Contrasting a Rule-based System versus a Machine Intelligence decision system</vt:lpstr>
      <vt:lpstr>Simple Machine Learning Decision Tree Generated with Titanic Data Set</vt:lpstr>
      <vt:lpstr>Scenario: Assign (decide) a baseball player to Hall of Fame based on career statistics</vt:lpstr>
      <vt:lpstr>DEMO - Rule-based Analysis vs Machine Intelligence - Baseball Predictive What-If Decision Modeling - Decision Thresholding with Probabilities Code: https://github.com/bartczernicki/MachineLearning-BaseballPrediction-BlazorApp Live Demo: https://baseballmlworkbench-v1.azurewebsites.net/</vt:lpstr>
      <vt:lpstr>Machine Intelligence Models incorporate stochastic methods (statistical estimation)</vt:lpstr>
      <vt:lpstr>Machine Intelligence &amp; Decision Analysis     Business Decision Validation</vt:lpstr>
      <vt:lpstr>Making AI “real” for customers</vt:lpstr>
      <vt:lpstr>PowerPoint Presentation</vt:lpstr>
      <vt:lpstr>PowerPoint Presentation</vt:lpstr>
      <vt:lpstr>PowerPoint Presentation</vt:lpstr>
      <vt:lpstr>PowerPoint Presentation</vt:lpstr>
      <vt:lpstr>DEMO - AI Decision Support System - Financial Hedge Fund Portal Live Demo: https://neu-demo-knowledge-mining-two-wbp2.azurewebsites.net/</vt:lpstr>
      <vt:lpstr>PowerPoint Presentation</vt:lpstr>
      <vt:lpstr>DEMO - AI Decision Management System - Mortgage &amp; Loan Approval Live Demo: https://neu-demo-knowledge-mining-wb.azurewebsites.net/</vt:lpstr>
      <vt:lpstr>PowerPoint Presentation</vt:lpstr>
      <vt:lpstr>PowerPoint Presentation</vt:lpstr>
      <vt:lpstr>Resources  Demos, Solutions, Decision Theory, Information Management, Document Intelligence Platform   </vt:lpstr>
      <vt:lpstr>PowerPoint Presentation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Intelligence - Decision Analysis</dc:title>
  <dc:subject/>
  <dc:creator>Bart Czernicki</dc:creator>
  <cp:keywords>Artificial Intelligence, Machine Intelligence</cp:keywords>
  <dc:description/>
  <cp:lastModifiedBy>Bart Czernicki</cp:lastModifiedBy>
  <cp:revision>548</cp:revision>
  <dcterms:created xsi:type="dcterms:W3CDTF">2019-04-29T16:34:18Z</dcterms:created>
  <dcterms:modified xsi:type="dcterms:W3CDTF">2020-01-06T01:53:35Z</dcterms:modified>
  <cp:category>Artificial Intelligence, Machine Intelligence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0x01010070AB3889E58DB141A6E1281B02136174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